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1" r:id="rId5"/>
    <p:sldId id="267" r:id="rId6"/>
    <p:sldId id="264" r:id="rId7"/>
    <p:sldId id="263" r:id="rId8"/>
    <p:sldId id="266" r:id="rId9"/>
    <p:sldId id="279" r:id="rId10"/>
    <p:sldId id="260" r:id="rId11"/>
    <p:sldId id="280" r:id="rId12"/>
    <p:sldId id="283" r:id="rId13"/>
    <p:sldId id="281" r:id="rId14"/>
    <p:sldId id="284" r:id="rId15"/>
    <p:sldId id="285" r:id="rId16"/>
    <p:sldId id="286" r:id="rId17"/>
    <p:sldId id="276" r:id="rId18"/>
    <p:sldId id="277" r:id="rId19"/>
    <p:sldId id="282" r:id="rId20"/>
    <p:sldId id="287" r:id="rId2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Gradove zahvaća proces urbanizacije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114A2869-09EA-441F-AAEE-02D61398BA29}">
      <dgm:prSet custT="1"/>
      <dgm:spPr/>
      <dgm:t>
        <a:bodyPr/>
        <a:lstStyle/>
        <a:p>
          <a:r>
            <a:rPr lang="hr-HR" sz="2400" dirty="0"/>
            <a:t>Urbanizacija – proces porasta gradskog stanovništva i preobražaj seoskih naselja u gradska</a:t>
          </a:r>
          <a:endParaRPr lang="en-US" sz="2400" dirty="0"/>
        </a:p>
      </dgm:t>
    </dgm:pt>
    <dgm:pt modelId="{289409BF-4C89-4969-9C7F-616E014CD72D}" type="parTrans" cxnId="{F9CAF66C-5574-47DC-A6FB-09BB24A30591}">
      <dgm:prSet/>
      <dgm:spPr/>
    </dgm:pt>
    <dgm:pt modelId="{36D7D9EB-F215-49B8-8DE5-BEE4496CFB55}" type="sibTrans" cxnId="{F9CAF66C-5574-47DC-A6FB-09BB24A30591}">
      <dgm:prSet/>
      <dgm:spPr/>
    </dgm:pt>
    <dgm:pt modelId="{DE5A5C40-1BAF-4BF7-ABF2-56003528E115}">
      <dgm:prSet custT="1"/>
      <dgm:spPr/>
      <dgm:t>
        <a:bodyPr/>
        <a:lstStyle/>
        <a:p>
          <a:r>
            <a:rPr lang="hr-HR" sz="2400" dirty="0"/>
            <a:t>Proširenje gradskog područja na prigradska naselja</a:t>
          </a:r>
          <a:endParaRPr lang="en-US" sz="2400" dirty="0"/>
        </a:p>
      </dgm:t>
    </dgm:pt>
    <dgm:pt modelId="{5FA5851D-ACE5-490D-9C41-4127AC1A1D62}" type="parTrans" cxnId="{84031569-458A-432B-A90A-1891A2646862}">
      <dgm:prSet/>
      <dgm:spPr/>
    </dgm:pt>
    <dgm:pt modelId="{1D735381-F8BB-4B86-97E8-E40ABD22AF79}" type="sibTrans" cxnId="{84031569-458A-432B-A90A-1891A2646862}">
      <dgm:prSet/>
      <dgm:spPr/>
    </dgm:pt>
    <dgm:pt modelId="{6DC803F5-354B-45DC-982B-EDE6F03ABCDD}">
      <dgm:prSet custT="1"/>
      <dgm:spPr/>
      <dgm:t>
        <a:bodyPr/>
        <a:lstStyle/>
        <a:p>
          <a:r>
            <a:rPr lang="hr-HR" sz="2400" dirty="0"/>
            <a:t>Poticaj razvoju gradova daju velika geografska otkrića</a:t>
          </a:r>
          <a:endParaRPr lang="en-US" sz="2400" dirty="0"/>
        </a:p>
      </dgm:t>
    </dgm:pt>
    <dgm:pt modelId="{5CC157EA-17B8-4215-9FB4-27EFA8A205EE}" type="parTrans" cxnId="{0D5944F9-54C9-4F3C-989C-E0D4808E6558}">
      <dgm:prSet/>
      <dgm:spPr/>
    </dgm:pt>
    <dgm:pt modelId="{0312D60C-CCF9-4409-8EB1-706A6912E4AF}" type="sibTrans" cxnId="{0D5944F9-54C9-4F3C-989C-E0D4808E6558}">
      <dgm:prSet/>
      <dgm:spPr/>
    </dgm:pt>
    <dgm:pt modelId="{AA18C039-4F5A-4882-BF2C-9B2287DD2763}">
      <dgm:prSet custT="1"/>
      <dgm:spPr/>
      <dgm:t>
        <a:bodyPr/>
        <a:lstStyle/>
        <a:p>
          <a:r>
            <a:rPr lang="hr-HR" sz="2400" dirty="0"/>
            <a:t>Gradovi na obali Atlantskog oceana prednjačili po veličini i bogatstvu</a:t>
          </a:r>
          <a:endParaRPr lang="en-US" sz="2400" dirty="0"/>
        </a:p>
      </dgm:t>
    </dgm:pt>
    <dgm:pt modelId="{5596F342-8578-497D-B960-F0CD86BFAD3C}" type="parTrans" cxnId="{39DEBED3-7E6B-4725-9243-43AC06C97640}">
      <dgm:prSet/>
      <dgm:spPr/>
    </dgm:pt>
    <dgm:pt modelId="{0AFC6AB4-2E02-4F5A-AC5F-CEEDA4CA553E}" type="sibTrans" cxnId="{39DEBED3-7E6B-4725-9243-43AC06C97640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4A51BB-93E5-4E52-B6F3-D678B2403426}" type="pres">
      <dgm:prSet presAssocID="{B3A67B5C-D29E-41C0-A8DE-11E0B0CBA32E}" presName="spacer" presStyleCnt="0"/>
      <dgm:spPr/>
    </dgm:pt>
    <dgm:pt modelId="{8F0DDACB-3AB2-4DDF-AB9D-C9996D4DDB7B}" type="pres">
      <dgm:prSet presAssocID="{114A2869-09EA-441F-AAEE-02D61398BA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1FBB20-6175-4E97-9B35-AC87592B63F6}" type="pres">
      <dgm:prSet presAssocID="{36D7D9EB-F215-49B8-8DE5-BEE4496CFB55}" presName="spacer" presStyleCnt="0"/>
      <dgm:spPr/>
    </dgm:pt>
    <dgm:pt modelId="{599E0ED2-568C-45F2-B231-8CDA4E44091D}" type="pres">
      <dgm:prSet presAssocID="{DE5A5C40-1BAF-4BF7-ABF2-56003528E1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030C16-1A69-4115-B613-24B005A7D75A}" type="pres">
      <dgm:prSet presAssocID="{1D735381-F8BB-4B86-97E8-E40ABD22AF79}" presName="spacer" presStyleCnt="0"/>
      <dgm:spPr/>
    </dgm:pt>
    <dgm:pt modelId="{AF401A1E-A26D-44AF-86F2-2C99C50C4495}" type="pres">
      <dgm:prSet presAssocID="{6DC803F5-354B-45DC-982B-EDE6F03ABC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8FBB58-CA72-4B39-BD8A-D54F9E1B0B55}" type="pres">
      <dgm:prSet presAssocID="{0312D60C-CCF9-4409-8EB1-706A6912E4AF}" presName="spacer" presStyleCnt="0"/>
      <dgm:spPr/>
    </dgm:pt>
    <dgm:pt modelId="{A411FB5A-6810-465E-BAAD-BE7C896178F5}" type="pres">
      <dgm:prSet presAssocID="{AA18C039-4F5A-4882-BF2C-9B2287DD27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6092BF2-B198-47DC-9C93-A47AE2274B6B}" type="presOf" srcId="{114A2869-09EA-441F-AAEE-02D61398BA29}" destId="{8F0DDACB-3AB2-4DDF-AB9D-C9996D4DDB7B}" srcOrd="0" destOrd="0" presId="urn:microsoft.com/office/officeart/2005/8/layout/vList2"/>
    <dgm:cxn modelId="{F9CAF66C-5574-47DC-A6FB-09BB24A30591}" srcId="{73935FAD-C8A1-479A-8104-077E9CAEBC49}" destId="{114A2869-09EA-441F-AAEE-02D61398BA29}" srcOrd="1" destOrd="0" parTransId="{289409BF-4C89-4969-9C7F-616E014CD72D}" sibTransId="{36D7D9EB-F215-49B8-8DE5-BEE4496CFB55}"/>
    <dgm:cxn modelId="{6A9B7610-93A6-4D85-86C7-B9BF93659D3B}" type="presOf" srcId="{6DC803F5-354B-45DC-982B-EDE6F03ABCDD}" destId="{AF401A1E-A26D-44AF-86F2-2C99C50C4495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D0AC33D1-5F35-4696-80BE-6A6DB1674C4C}" type="presOf" srcId="{AA18C039-4F5A-4882-BF2C-9B2287DD2763}" destId="{A411FB5A-6810-465E-BAAD-BE7C896178F5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84031569-458A-432B-A90A-1891A2646862}" srcId="{73935FAD-C8A1-479A-8104-077E9CAEBC49}" destId="{DE5A5C40-1BAF-4BF7-ABF2-56003528E115}" srcOrd="2" destOrd="0" parTransId="{5FA5851D-ACE5-490D-9C41-4127AC1A1D62}" sibTransId="{1D735381-F8BB-4B86-97E8-E40ABD22AF79}"/>
    <dgm:cxn modelId="{2D07D3AE-CD9C-4680-96DF-9587D2C8AB07}" type="presOf" srcId="{DE5A5C40-1BAF-4BF7-ABF2-56003528E115}" destId="{599E0ED2-568C-45F2-B231-8CDA4E44091D}" srcOrd="0" destOrd="0" presId="urn:microsoft.com/office/officeart/2005/8/layout/vList2"/>
    <dgm:cxn modelId="{39DEBED3-7E6B-4725-9243-43AC06C97640}" srcId="{73935FAD-C8A1-479A-8104-077E9CAEBC49}" destId="{AA18C039-4F5A-4882-BF2C-9B2287DD2763}" srcOrd="4" destOrd="0" parTransId="{5596F342-8578-497D-B960-F0CD86BFAD3C}" sibTransId="{0AFC6AB4-2E02-4F5A-AC5F-CEEDA4CA553E}"/>
    <dgm:cxn modelId="{0D5944F9-54C9-4F3C-989C-E0D4808E6558}" srcId="{73935FAD-C8A1-479A-8104-077E9CAEBC49}" destId="{6DC803F5-354B-45DC-982B-EDE6F03ABCDD}" srcOrd="3" destOrd="0" parTransId="{5CC157EA-17B8-4215-9FB4-27EFA8A205EE}" sibTransId="{0312D60C-CCF9-4409-8EB1-706A6912E4AF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C1FA3A1D-EA6D-4518-AA5D-16B0AEBC8A45}" type="presParOf" srcId="{0E522338-E12E-4374-BF15-1737B78C4C2A}" destId="{D84A51BB-93E5-4E52-B6F3-D678B2403426}" srcOrd="1" destOrd="0" presId="urn:microsoft.com/office/officeart/2005/8/layout/vList2"/>
    <dgm:cxn modelId="{1BBCE632-9FF6-4500-AC76-8B232B0BB62D}" type="presParOf" srcId="{0E522338-E12E-4374-BF15-1737B78C4C2A}" destId="{8F0DDACB-3AB2-4DDF-AB9D-C9996D4DDB7B}" srcOrd="2" destOrd="0" presId="urn:microsoft.com/office/officeart/2005/8/layout/vList2"/>
    <dgm:cxn modelId="{AC5E1E8F-2796-4271-AE0F-07A08466EE16}" type="presParOf" srcId="{0E522338-E12E-4374-BF15-1737B78C4C2A}" destId="{6F1FBB20-6175-4E97-9B35-AC87592B63F6}" srcOrd="3" destOrd="0" presId="urn:microsoft.com/office/officeart/2005/8/layout/vList2"/>
    <dgm:cxn modelId="{714D0C9C-CCD6-4E4B-8A73-B50414EE3218}" type="presParOf" srcId="{0E522338-E12E-4374-BF15-1737B78C4C2A}" destId="{599E0ED2-568C-45F2-B231-8CDA4E44091D}" srcOrd="4" destOrd="0" presId="urn:microsoft.com/office/officeart/2005/8/layout/vList2"/>
    <dgm:cxn modelId="{2423AEAE-7515-4FA4-8800-08287C9B1EA2}" type="presParOf" srcId="{0E522338-E12E-4374-BF15-1737B78C4C2A}" destId="{E1030C16-1A69-4115-B613-24B005A7D75A}" srcOrd="5" destOrd="0" presId="urn:microsoft.com/office/officeart/2005/8/layout/vList2"/>
    <dgm:cxn modelId="{C184A32F-7DD0-4A52-BA25-FCFF31BD3404}" type="presParOf" srcId="{0E522338-E12E-4374-BF15-1737B78C4C2A}" destId="{AF401A1E-A26D-44AF-86F2-2C99C50C4495}" srcOrd="6" destOrd="0" presId="urn:microsoft.com/office/officeart/2005/8/layout/vList2"/>
    <dgm:cxn modelId="{3CBE818D-61DB-4C9C-844C-E839537A9B5A}" type="presParOf" srcId="{0E522338-E12E-4374-BF15-1737B78C4C2A}" destId="{E38FBB58-CA72-4B39-BD8A-D54F9E1B0B55}" srcOrd="7" destOrd="0" presId="urn:microsoft.com/office/officeart/2005/8/layout/vList2"/>
    <dgm:cxn modelId="{2C7583AD-380F-4344-813E-DF8A5714BB71}" type="presParOf" srcId="{0E522338-E12E-4374-BF15-1737B78C4C2A}" destId="{A411FB5A-6810-465E-BAAD-BE7C896178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Gradovi postaju središta političke vlasti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45E45E46-AF62-4AA1-AA21-45B73EBCFFA7}">
      <dgm:prSet custT="1"/>
      <dgm:spPr/>
      <dgm:t>
        <a:bodyPr/>
        <a:lstStyle/>
        <a:p>
          <a:r>
            <a:rPr lang="hr-HR" sz="2400" dirty="0"/>
            <a:t>Grade se pravilne mreže ulica, trgovi, raskošne palače, crkve, upravne zgrade i javni objekti</a:t>
          </a:r>
          <a:endParaRPr lang="en-US" sz="2400" dirty="0"/>
        </a:p>
      </dgm:t>
    </dgm:pt>
    <dgm:pt modelId="{7409155E-844D-4CA4-9EE2-4FC8630E6711}" type="parTrans" cxnId="{0EA72E30-6D7A-41CD-A2E1-0EA89AC61157}">
      <dgm:prSet/>
      <dgm:spPr/>
    </dgm:pt>
    <dgm:pt modelId="{E7592353-CC06-4D21-9066-395E30D94F92}" type="sibTrans" cxnId="{0EA72E30-6D7A-41CD-A2E1-0EA89AC61157}">
      <dgm:prSet/>
      <dgm:spPr/>
    </dgm:pt>
    <dgm:pt modelId="{322E5B58-ED7A-4341-9193-8A1FF957E80F}">
      <dgm:prSet custT="1"/>
      <dgm:spPr/>
      <dgm:t>
        <a:bodyPr/>
        <a:lstStyle/>
        <a:p>
          <a:r>
            <a:rPr lang="hr-HR" sz="2400" dirty="0"/>
            <a:t>Stambene četvrti  dobivaju manje pozornosti</a:t>
          </a:r>
          <a:endParaRPr lang="en-US" sz="2400" dirty="0"/>
        </a:p>
      </dgm:t>
    </dgm:pt>
    <dgm:pt modelId="{A0462D13-D780-4F56-98E7-F1313C0CBEC3}" type="parTrans" cxnId="{0C63C97D-432C-4472-ADB5-CC1126AAB590}">
      <dgm:prSet/>
      <dgm:spPr/>
    </dgm:pt>
    <dgm:pt modelId="{1A8095CC-8420-4F34-976A-1B7818D25350}" type="sibTrans" cxnId="{0C63C97D-432C-4472-ADB5-CC1126AAB590}">
      <dgm:prSet/>
      <dgm:spPr/>
    </dgm:pt>
    <dgm:pt modelId="{D509A35F-99C0-4601-B2BD-63A88AE0C10C}">
      <dgm:prSet custT="1"/>
      <dgm:spPr/>
      <dgm:t>
        <a:bodyPr/>
        <a:lstStyle/>
        <a:p>
          <a:r>
            <a:rPr lang="hr-HR" sz="2400" dirty="0"/>
            <a:t>Stanovnici se bavili obrtom, trgovinom, manufakturnim radom i bankarstvom</a:t>
          </a:r>
          <a:endParaRPr lang="en-US" sz="2400" dirty="0"/>
        </a:p>
      </dgm:t>
    </dgm:pt>
    <dgm:pt modelId="{865A9ED7-227B-4CDD-B771-E2C2C711BBE0}" type="parTrans" cxnId="{DF39DDF9-B387-466C-B02F-FD848BD709B0}">
      <dgm:prSet/>
      <dgm:spPr/>
    </dgm:pt>
    <dgm:pt modelId="{E144AF98-D958-4FE2-A1E7-EB462C2529A1}" type="sibTrans" cxnId="{DF39DDF9-B387-466C-B02F-FD848BD709B0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9A0672-7C78-494D-8E46-36AB941DBCF6}" type="pres">
      <dgm:prSet presAssocID="{893595EF-7ADF-4BEF-AA54-B7C077A77FF5}" presName="spacer" presStyleCnt="0"/>
      <dgm:spPr/>
    </dgm:pt>
    <dgm:pt modelId="{962C75DE-6A45-4FD1-BE48-C3A53CB95F6F}" type="pres">
      <dgm:prSet presAssocID="{45E45E46-AF62-4AA1-AA21-45B73EBCFF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3E29D-0493-42AF-922F-7A232860DE33}" type="pres">
      <dgm:prSet presAssocID="{E7592353-CC06-4D21-9066-395E30D94F92}" presName="spacer" presStyleCnt="0"/>
      <dgm:spPr/>
    </dgm:pt>
    <dgm:pt modelId="{9FEA188C-4045-4441-8649-CF20F7608C8B}" type="pres">
      <dgm:prSet presAssocID="{322E5B58-ED7A-4341-9193-8A1FF957E8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0AB5FF-E6B4-4E43-BE58-190728D2F818}" type="pres">
      <dgm:prSet presAssocID="{1A8095CC-8420-4F34-976A-1B7818D25350}" presName="spacer" presStyleCnt="0"/>
      <dgm:spPr/>
    </dgm:pt>
    <dgm:pt modelId="{253276D8-13CB-4313-8006-C918F99C712D}" type="pres">
      <dgm:prSet presAssocID="{D509A35F-99C0-4601-B2BD-63A88AE0C1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613F57F1-9A81-4268-8867-0571E1CDBFD1}" type="presOf" srcId="{D509A35F-99C0-4601-B2BD-63A88AE0C10C}" destId="{253276D8-13CB-4313-8006-C918F99C712D}" srcOrd="0" destOrd="0" presId="urn:microsoft.com/office/officeart/2005/8/layout/vList2"/>
    <dgm:cxn modelId="{0C63C97D-432C-4472-ADB5-CC1126AAB590}" srcId="{602A8B11-172F-479C-99BA-D919E6CE6854}" destId="{322E5B58-ED7A-4341-9193-8A1FF957E80F}" srcOrd="2" destOrd="0" parTransId="{A0462D13-D780-4F56-98E7-F1313C0CBEC3}" sibTransId="{1A8095CC-8420-4F34-976A-1B7818D25350}"/>
    <dgm:cxn modelId="{6399BCD2-8859-49F9-B357-4E5BBC77D40D}" type="presOf" srcId="{45E45E46-AF62-4AA1-AA21-45B73EBCFFA7}" destId="{962C75DE-6A45-4FD1-BE48-C3A53CB95F6F}" srcOrd="0" destOrd="0" presId="urn:microsoft.com/office/officeart/2005/8/layout/vList2"/>
    <dgm:cxn modelId="{DF39DDF9-B387-466C-B02F-FD848BD709B0}" srcId="{602A8B11-172F-479C-99BA-D919E6CE6854}" destId="{D509A35F-99C0-4601-B2BD-63A88AE0C10C}" srcOrd="3" destOrd="0" parTransId="{865A9ED7-227B-4CDD-B771-E2C2C711BBE0}" sibTransId="{E144AF98-D958-4FE2-A1E7-EB462C2529A1}"/>
    <dgm:cxn modelId="{0EA72E30-6D7A-41CD-A2E1-0EA89AC61157}" srcId="{602A8B11-172F-479C-99BA-D919E6CE6854}" destId="{45E45E46-AF62-4AA1-AA21-45B73EBCFFA7}" srcOrd="1" destOrd="0" parTransId="{7409155E-844D-4CA4-9EE2-4FC8630E6711}" sibTransId="{E7592353-CC06-4D21-9066-395E30D94F92}"/>
    <dgm:cxn modelId="{25972AE3-7231-4716-9F41-9598C26C18B6}" type="presOf" srcId="{322E5B58-ED7A-4341-9193-8A1FF957E80F}" destId="{9FEA188C-4045-4441-8649-CF20F7608C8B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AB1A019F-B5DA-407C-A8D1-B4909576A178}" type="presParOf" srcId="{A25BA51F-AAB5-45C8-9F20-21F75560DB15}" destId="{DE9A0672-7C78-494D-8E46-36AB941DBCF6}" srcOrd="1" destOrd="0" presId="urn:microsoft.com/office/officeart/2005/8/layout/vList2"/>
    <dgm:cxn modelId="{98B9BB15-C3E6-45B8-B3ED-9D66E4A206A7}" type="presParOf" srcId="{A25BA51F-AAB5-45C8-9F20-21F75560DB15}" destId="{962C75DE-6A45-4FD1-BE48-C3A53CB95F6F}" srcOrd="2" destOrd="0" presId="urn:microsoft.com/office/officeart/2005/8/layout/vList2"/>
    <dgm:cxn modelId="{FD1D4123-4112-40CD-B382-486D30ECC920}" type="presParOf" srcId="{A25BA51F-AAB5-45C8-9F20-21F75560DB15}" destId="{3183E29D-0493-42AF-922F-7A232860DE33}" srcOrd="3" destOrd="0" presId="urn:microsoft.com/office/officeart/2005/8/layout/vList2"/>
    <dgm:cxn modelId="{E3B56C57-8F65-4188-9796-3B353585CF46}" type="presParOf" srcId="{A25BA51F-AAB5-45C8-9F20-21F75560DB15}" destId="{9FEA188C-4045-4441-8649-CF20F7608C8B}" srcOrd="4" destOrd="0" presId="urn:microsoft.com/office/officeart/2005/8/layout/vList2"/>
    <dgm:cxn modelId="{887D5F23-322F-407B-9A4F-FA57AE42E34D}" type="presParOf" srcId="{A25BA51F-AAB5-45C8-9F20-21F75560DB15}" destId="{570AB5FF-E6B4-4E43-BE58-190728D2F818}" srcOrd="5" destOrd="0" presId="urn:microsoft.com/office/officeart/2005/8/layout/vList2"/>
    <dgm:cxn modelId="{5AF31C2E-E76B-4C1D-98DB-918B54A19515}" type="presParOf" srcId="{A25BA51F-AAB5-45C8-9F20-21F75560DB15}" destId="{253276D8-13CB-4313-8006-C918F99C71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Promjene u gospodarstvu i gospodarskim odnosima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9DE54C8D-7618-4FAC-B804-D267382BFB86}">
      <dgm:prSet custT="1"/>
      <dgm:spPr/>
      <dgm:t>
        <a:bodyPr/>
        <a:lstStyle/>
        <a:p>
          <a:r>
            <a:rPr lang="hr-HR" sz="2400" dirty="0"/>
            <a:t>Obrtnici i trgovci počinju se bogatiti</a:t>
          </a:r>
          <a:endParaRPr lang="en-US" sz="2400" dirty="0"/>
        </a:p>
      </dgm:t>
    </dgm:pt>
    <dgm:pt modelId="{7DBB84F8-CB65-4105-A8B3-F08137F31D19}" type="parTrans" cxnId="{AA8A2B21-54F3-4385-AF97-6C9E3970CD5C}">
      <dgm:prSet/>
      <dgm:spPr/>
    </dgm:pt>
    <dgm:pt modelId="{A06BAF12-14B9-49BA-9957-6B419FFA34AA}" type="sibTrans" cxnId="{AA8A2B21-54F3-4385-AF97-6C9E3970CD5C}">
      <dgm:prSet/>
      <dgm:spPr/>
    </dgm:pt>
    <dgm:pt modelId="{9E890174-5FDF-40A6-9AEF-F69B1FAF11B1}">
      <dgm:prSet custT="1"/>
      <dgm:spPr/>
      <dgm:t>
        <a:bodyPr/>
        <a:lstStyle/>
        <a:p>
          <a:r>
            <a:rPr lang="hr-HR" sz="2400" dirty="0"/>
            <a:t>Nastaje novi društveni sloj – građanstvo</a:t>
          </a:r>
          <a:endParaRPr lang="en-US" sz="2400" dirty="0"/>
        </a:p>
      </dgm:t>
    </dgm:pt>
    <dgm:pt modelId="{1903A775-3295-4DFB-B2A4-1F2325FD42AF}" type="parTrans" cxnId="{074AC859-43EA-4CE4-BD1E-11E5724ECC8B}">
      <dgm:prSet/>
      <dgm:spPr/>
    </dgm:pt>
    <dgm:pt modelId="{9BE56B9D-0081-48B5-BC3E-44C3F76DD65C}" type="sibTrans" cxnId="{074AC859-43EA-4CE4-BD1E-11E5724ECC8B}">
      <dgm:prSet/>
      <dgm:spPr/>
    </dgm:pt>
    <dgm:pt modelId="{AF912CFA-6917-4DD2-8F8D-0F171C06B297}">
      <dgm:prSet custT="1"/>
      <dgm:spPr/>
      <dgm:t>
        <a:bodyPr/>
        <a:lstStyle/>
        <a:p>
          <a:r>
            <a:rPr lang="hr-HR" sz="2400" dirty="0"/>
            <a:t>Gospodarstvo se dijeli na dva osnovna dijela:</a:t>
          </a:r>
          <a:endParaRPr lang="en-US" sz="2400" dirty="0"/>
        </a:p>
      </dgm:t>
    </dgm:pt>
    <dgm:pt modelId="{7C240263-8BB9-4BED-A21F-380C9FCD1A50}" type="parTrans" cxnId="{D7E2113E-8F25-4CC3-897A-8712EBCFB16F}">
      <dgm:prSet/>
      <dgm:spPr/>
    </dgm:pt>
    <dgm:pt modelId="{F4678512-C5CA-4399-B84B-622BBA751365}" type="sibTrans" cxnId="{D7E2113E-8F25-4CC3-897A-8712EBCFB16F}">
      <dgm:prSet/>
      <dgm:spPr/>
    </dgm:pt>
    <dgm:pt modelId="{6DA343E6-544E-4140-848C-A60A0F6B37D4}">
      <dgm:prSet custT="1"/>
      <dgm:spPr/>
      <dgm:t>
        <a:bodyPr/>
        <a:lstStyle/>
        <a:p>
          <a:r>
            <a:rPr lang="hr-HR" sz="2400" dirty="0"/>
            <a:t>- „veliki posao” (golema ulaganja i velika količina proizvoda)</a:t>
          </a:r>
          <a:endParaRPr lang="en-US" sz="2400" dirty="0"/>
        </a:p>
      </dgm:t>
    </dgm:pt>
    <dgm:pt modelId="{3D62286C-2509-4314-A51A-EB2A00A5DA43}" type="parTrans" cxnId="{F582B53F-F9C5-47F4-9BF8-9662D90A284D}">
      <dgm:prSet/>
      <dgm:spPr/>
    </dgm:pt>
    <dgm:pt modelId="{3A862070-C160-4E17-8D4F-D4264147237E}" type="sibTrans" cxnId="{F582B53F-F9C5-47F4-9BF8-9662D90A284D}">
      <dgm:prSet/>
      <dgm:spPr/>
    </dgm:pt>
    <dgm:pt modelId="{C78B541A-3E79-4268-B592-042C6F89C6CE}">
      <dgm:prSet custT="1"/>
      <dgm:spPr/>
      <dgm:t>
        <a:bodyPr/>
        <a:lstStyle/>
        <a:p>
          <a:r>
            <a:rPr lang="hr-HR" sz="2400" dirty="0"/>
            <a:t>- „mali posao” (sitni i srednji obrti, obiteljske tvrtke, uslužne djelatnosti)</a:t>
          </a:r>
          <a:endParaRPr lang="en-US" sz="2400" dirty="0"/>
        </a:p>
      </dgm:t>
    </dgm:pt>
    <dgm:pt modelId="{BC260D77-3A22-4E7C-9226-FBC543B384FC}" type="parTrans" cxnId="{572D4331-0AAE-4AD4-908F-0B0948DC3D3F}">
      <dgm:prSet/>
      <dgm:spPr/>
    </dgm:pt>
    <dgm:pt modelId="{3DB3FD9F-7C47-4EA9-B692-9227AA6B427C}" type="sibTrans" cxnId="{572D4331-0AAE-4AD4-908F-0B0948DC3D3F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184108-757C-4917-8F3E-2B32BBF825A5}" type="pres">
      <dgm:prSet presAssocID="{8246AEB0-4939-404F-A50F-0FE7D26A3657}" presName="spacer" presStyleCnt="0"/>
      <dgm:spPr/>
    </dgm:pt>
    <dgm:pt modelId="{A2E1CE7A-4129-4DED-BC9A-84C2AB049D76}" type="pres">
      <dgm:prSet presAssocID="{9DE54C8D-7618-4FAC-B804-D267382BFB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5D263E-A149-44E9-A6CD-1E9C6B6DE2F1}" type="pres">
      <dgm:prSet presAssocID="{A06BAF12-14B9-49BA-9957-6B419FFA34AA}" presName="spacer" presStyleCnt="0"/>
      <dgm:spPr/>
    </dgm:pt>
    <dgm:pt modelId="{D3DEBAEC-F0A0-4E4A-9F96-F6671A7966EE}" type="pres">
      <dgm:prSet presAssocID="{9E890174-5FDF-40A6-9AEF-F69B1FAF11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9C4F80-B2A5-4592-91FA-E756D8E5A98E}" type="pres">
      <dgm:prSet presAssocID="{9BE56B9D-0081-48B5-BC3E-44C3F76DD65C}" presName="spacer" presStyleCnt="0"/>
      <dgm:spPr/>
    </dgm:pt>
    <dgm:pt modelId="{B5C00919-C5B4-43F4-918B-E0233ABE01C1}" type="pres">
      <dgm:prSet presAssocID="{AF912CFA-6917-4DD2-8F8D-0F171C06B29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93D04F-2AEA-496A-933C-CBF82351BC22}" type="pres">
      <dgm:prSet presAssocID="{F4678512-C5CA-4399-B84B-622BBA751365}" presName="spacer" presStyleCnt="0"/>
      <dgm:spPr/>
    </dgm:pt>
    <dgm:pt modelId="{D20F9CDC-0EA1-4909-A660-8AC175B29978}" type="pres">
      <dgm:prSet presAssocID="{6DA343E6-544E-4140-848C-A60A0F6B37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E5F904-395F-4BA2-BB1F-5DC9A13AB2FF}" type="pres">
      <dgm:prSet presAssocID="{3A862070-C160-4E17-8D4F-D4264147237E}" presName="spacer" presStyleCnt="0"/>
      <dgm:spPr/>
    </dgm:pt>
    <dgm:pt modelId="{F575FD9D-A553-4611-AFCA-2AE99BF4DE08}" type="pres">
      <dgm:prSet presAssocID="{C78B541A-3E79-4268-B592-042C6F89C6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4AC859-43EA-4CE4-BD1E-11E5724ECC8B}" srcId="{22D98622-848B-4CF4-9A65-B5FB6D5B4437}" destId="{9E890174-5FDF-40A6-9AEF-F69B1FAF11B1}" srcOrd="2" destOrd="0" parTransId="{1903A775-3295-4DFB-B2A4-1F2325FD42AF}" sibTransId="{9BE56B9D-0081-48B5-BC3E-44C3F76DD65C}"/>
    <dgm:cxn modelId="{AA8A2B21-54F3-4385-AF97-6C9E3970CD5C}" srcId="{22D98622-848B-4CF4-9A65-B5FB6D5B4437}" destId="{9DE54C8D-7618-4FAC-B804-D267382BFB86}" srcOrd="1" destOrd="0" parTransId="{7DBB84F8-CB65-4105-A8B3-F08137F31D19}" sibTransId="{A06BAF12-14B9-49BA-9957-6B419FFA34AA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572D4331-0AAE-4AD4-908F-0B0948DC3D3F}" srcId="{22D98622-848B-4CF4-9A65-B5FB6D5B4437}" destId="{C78B541A-3E79-4268-B592-042C6F89C6CE}" srcOrd="5" destOrd="0" parTransId="{BC260D77-3A22-4E7C-9226-FBC543B384FC}" sibTransId="{3DB3FD9F-7C47-4EA9-B692-9227AA6B427C}"/>
    <dgm:cxn modelId="{F582B53F-F9C5-47F4-9BF8-9662D90A284D}" srcId="{22D98622-848B-4CF4-9A65-B5FB6D5B4437}" destId="{6DA343E6-544E-4140-848C-A60A0F6B37D4}" srcOrd="4" destOrd="0" parTransId="{3D62286C-2509-4314-A51A-EB2A00A5DA43}" sibTransId="{3A862070-C160-4E17-8D4F-D4264147237E}"/>
    <dgm:cxn modelId="{FE3DE610-0F44-4663-A1EB-63264672191A}" type="presOf" srcId="{9E890174-5FDF-40A6-9AEF-F69B1FAF11B1}" destId="{D3DEBAEC-F0A0-4E4A-9F96-F6671A7966EE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2CA4D4EA-6FF2-45DC-B0DA-9A61BAC841C6}" type="presOf" srcId="{AF912CFA-6917-4DD2-8F8D-0F171C06B297}" destId="{B5C00919-C5B4-43F4-918B-E0233ABE01C1}" srcOrd="0" destOrd="0" presId="urn:microsoft.com/office/officeart/2005/8/layout/vList2"/>
    <dgm:cxn modelId="{7A19D7E8-DD90-4F4C-814D-BB0E451D4C40}" type="presOf" srcId="{6DA343E6-544E-4140-848C-A60A0F6B37D4}" destId="{D20F9CDC-0EA1-4909-A660-8AC175B29978}" srcOrd="0" destOrd="0" presId="urn:microsoft.com/office/officeart/2005/8/layout/vList2"/>
    <dgm:cxn modelId="{F2B198E1-BB8F-434B-8636-AC6C52A7BF8A}" type="presOf" srcId="{9DE54C8D-7618-4FAC-B804-D267382BFB86}" destId="{A2E1CE7A-4129-4DED-BC9A-84C2AB049D76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D7E2113E-8F25-4CC3-897A-8712EBCFB16F}" srcId="{22D98622-848B-4CF4-9A65-B5FB6D5B4437}" destId="{AF912CFA-6917-4DD2-8F8D-0F171C06B297}" srcOrd="3" destOrd="0" parTransId="{7C240263-8BB9-4BED-A21F-380C9FCD1A50}" sibTransId="{F4678512-C5CA-4399-B84B-622BBA751365}"/>
    <dgm:cxn modelId="{0A5E9BCD-236E-4300-B464-DF43F02DF008}" type="presOf" srcId="{C78B541A-3E79-4268-B592-042C6F89C6CE}" destId="{F575FD9D-A553-4611-AFCA-2AE99BF4DE08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C272A49B-A497-4662-B13A-9AF35B26FCE2}" type="presParOf" srcId="{A51E8AF6-2E77-468F-819C-8EBD86F9CF4F}" destId="{67184108-757C-4917-8F3E-2B32BBF825A5}" srcOrd="1" destOrd="0" presId="urn:microsoft.com/office/officeart/2005/8/layout/vList2"/>
    <dgm:cxn modelId="{4309E66E-8A39-438E-A575-BB75F454025C}" type="presParOf" srcId="{A51E8AF6-2E77-468F-819C-8EBD86F9CF4F}" destId="{A2E1CE7A-4129-4DED-BC9A-84C2AB049D76}" srcOrd="2" destOrd="0" presId="urn:microsoft.com/office/officeart/2005/8/layout/vList2"/>
    <dgm:cxn modelId="{ED54DA1E-CEAD-443A-85A0-59146AA68A8B}" type="presParOf" srcId="{A51E8AF6-2E77-468F-819C-8EBD86F9CF4F}" destId="{355D263E-A149-44E9-A6CD-1E9C6B6DE2F1}" srcOrd="3" destOrd="0" presId="urn:microsoft.com/office/officeart/2005/8/layout/vList2"/>
    <dgm:cxn modelId="{68FB3DD2-F068-480D-8286-90CA733FF74A}" type="presParOf" srcId="{A51E8AF6-2E77-468F-819C-8EBD86F9CF4F}" destId="{D3DEBAEC-F0A0-4E4A-9F96-F6671A7966EE}" srcOrd="4" destOrd="0" presId="urn:microsoft.com/office/officeart/2005/8/layout/vList2"/>
    <dgm:cxn modelId="{D1A4E433-DB75-44CA-9602-5773C333E1F2}" type="presParOf" srcId="{A51E8AF6-2E77-468F-819C-8EBD86F9CF4F}" destId="{DA9C4F80-B2A5-4592-91FA-E756D8E5A98E}" srcOrd="5" destOrd="0" presId="urn:microsoft.com/office/officeart/2005/8/layout/vList2"/>
    <dgm:cxn modelId="{9B85611E-3248-4919-B6E0-8CA2D25FBFC2}" type="presParOf" srcId="{A51E8AF6-2E77-468F-819C-8EBD86F9CF4F}" destId="{B5C00919-C5B4-43F4-918B-E0233ABE01C1}" srcOrd="6" destOrd="0" presId="urn:microsoft.com/office/officeart/2005/8/layout/vList2"/>
    <dgm:cxn modelId="{9BA731FB-B51F-4835-8494-0C7A93D70663}" type="presParOf" srcId="{A51E8AF6-2E77-468F-819C-8EBD86F9CF4F}" destId="{6093D04F-2AEA-496A-933C-CBF82351BC22}" srcOrd="7" destOrd="0" presId="urn:microsoft.com/office/officeart/2005/8/layout/vList2"/>
    <dgm:cxn modelId="{DF7B0340-ACFF-4ABB-B796-D61455731EE3}" type="presParOf" srcId="{A51E8AF6-2E77-468F-819C-8EBD86F9CF4F}" destId="{D20F9CDC-0EA1-4909-A660-8AC175B29978}" srcOrd="8" destOrd="0" presId="urn:microsoft.com/office/officeart/2005/8/layout/vList2"/>
    <dgm:cxn modelId="{4FBEE101-5125-4CC7-A5CA-A142D072082C}" type="presParOf" srcId="{A51E8AF6-2E77-468F-819C-8EBD86F9CF4F}" destId="{21E5F904-395F-4BA2-BB1F-5DC9A13AB2FF}" srcOrd="9" destOrd="0" presId="urn:microsoft.com/office/officeart/2005/8/layout/vList2"/>
    <dgm:cxn modelId="{3F1B0CD7-8DA0-458D-99EA-E2593FB80546}" type="presParOf" srcId="{A51E8AF6-2E77-468F-819C-8EBD86F9CF4F}" destId="{F575FD9D-A553-4611-AFCA-2AE99BF4DE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Obrtnička proizvodnja postupno prelazi u manufakturnu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E8B21F67-04C9-424C-AB05-289DA6B0B190}">
      <dgm:prSet custT="1"/>
      <dgm:spPr/>
      <dgm:t>
        <a:bodyPr/>
        <a:lstStyle/>
        <a:p>
          <a:r>
            <a:rPr lang="hr-HR" sz="2400" dirty="0"/>
            <a:t>Manufaktura – prijelazni oblik iz obrtničke radionice prema tvornici</a:t>
          </a:r>
          <a:endParaRPr lang="en-US" sz="2400" dirty="0"/>
        </a:p>
      </dgm:t>
    </dgm:pt>
    <dgm:pt modelId="{D02CE1A1-C600-4FA2-A1B2-B2D1DCF60F3A}" type="parTrans" cxnId="{C43505E9-A529-4315-8DD8-4455CE96277E}">
      <dgm:prSet/>
      <dgm:spPr/>
    </dgm:pt>
    <dgm:pt modelId="{74FCC335-D79F-4EB4-ABD0-B4557BA46964}" type="sibTrans" cxnId="{C43505E9-A529-4315-8DD8-4455CE96277E}">
      <dgm:prSet/>
      <dgm:spPr/>
    </dgm:pt>
    <dgm:pt modelId="{97373FCA-9A4D-4A31-BB13-AFB21F93767E}">
      <dgm:prSet custT="1"/>
      <dgm:spPr/>
      <dgm:t>
        <a:bodyPr/>
        <a:lstStyle/>
        <a:p>
          <a:r>
            <a:rPr lang="hr-HR" sz="2400" dirty="0"/>
            <a:t>Provedena podjela rada – svaki radnik obavljao jedan dio proizvodnje</a:t>
          </a:r>
          <a:endParaRPr lang="en-US" sz="2400" dirty="0"/>
        </a:p>
      </dgm:t>
    </dgm:pt>
    <dgm:pt modelId="{65D97B06-4860-4D13-B00B-5E50C5241AA5}" type="parTrans" cxnId="{FF2B95EC-7225-45EF-8D80-57323780AD11}">
      <dgm:prSet/>
      <dgm:spPr/>
    </dgm:pt>
    <dgm:pt modelId="{F77FC382-82A0-47D3-886E-93B30D281255}" type="sibTrans" cxnId="{FF2B95EC-7225-45EF-8D80-57323780AD11}">
      <dgm:prSet/>
      <dgm:spPr/>
    </dgm:pt>
    <dgm:pt modelId="{1AA0ADAF-1EC4-4A05-8E6E-87B4C7390637}">
      <dgm:prSet custT="1"/>
      <dgm:spPr/>
      <dgm:t>
        <a:bodyPr/>
        <a:lstStyle/>
        <a:p>
          <a:r>
            <a:rPr lang="hr-HR" sz="2400" dirty="0"/>
            <a:t>Proizvodnja ubrzana i povećana</a:t>
          </a:r>
          <a:endParaRPr lang="en-US" sz="2400" dirty="0"/>
        </a:p>
      </dgm:t>
    </dgm:pt>
    <dgm:pt modelId="{C451B117-7E9E-460F-AD8E-0577E2592C56}" type="parTrans" cxnId="{96FE8954-C69A-4906-9E0D-C54BDAE679F7}">
      <dgm:prSet/>
      <dgm:spPr/>
    </dgm:pt>
    <dgm:pt modelId="{1E449383-7337-47EC-9E65-D6EECD03DAD2}" type="sibTrans" cxnId="{96FE8954-C69A-4906-9E0D-C54BDAE679F7}">
      <dgm:prSet/>
      <dgm:spPr/>
    </dgm:pt>
    <dgm:pt modelId="{CAF02E4A-13B1-42FA-A766-5BC8432E704C}">
      <dgm:prSet custT="1"/>
      <dgm:spPr/>
      <dgm:t>
        <a:bodyPr/>
        <a:lstStyle/>
        <a:p>
          <a:r>
            <a:rPr lang="hr-HR" sz="2400" dirty="0"/>
            <a:t>Manufakture su bile počeci industrije</a:t>
          </a:r>
          <a:endParaRPr lang="en-US" sz="2400" dirty="0"/>
        </a:p>
      </dgm:t>
    </dgm:pt>
    <dgm:pt modelId="{9C65B542-8C3F-4054-99E3-DEA0F70D2AA5}" type="parTrans" cxnId="{5553CA8C-7BA8-422F-8EC7-AFE446631A69}">
      <dgm:prSet/>
      <dgm:spPr/>
    </dgm:pt>
    <dgm:pt modelId="{3DBC6C1F-8690-45F2-87F6-2BBC9FAED9B1}" type="sibTrans" cxnId="{5553CA8C-7BA8-422F-8EC7-AFE446631A69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358B0C-7A04-4E27-AFF6-1BEC037AE87F}" type="pres">
      <dgm:prSet presAssocID="{5C90C4A7-8CAB-4808-BAB0-AC02296B90C5}" presName="spacer" presStyleCnt="0"/>
      <dgm:spPr/>
    </dgm:pt>
    <dgm:pt modelId="{25A2A17B-6A79-4AB0-8E0F-102A12E37886}" type="pres">
      <dgm:prSet presAssocID="{E8B21F67-04C9-424C-AB05-289DA6B0B1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9BAA8B-D28D-4FCC-89A3-5866969B4801}" type="pres">
      <dgm:prSet presAssocID="{74FCC335-D79F-4EB4-ABD0-B4557BA46964}" presName="spacer" presStyleCnt="0"/>
      <dgm:spPr/>
    </dgm:pt>
    <dgm:pt modelId="{53701A48-C02A-4786-B378-746305A2F061}" type="pres">
      <dgm:prSet presAssocID="{97373FCA-9A4D-4A31-BB13-AFB21F9376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339C9E-41F3-4981-AD79-8766E8EB1A8A}" type="pres">
      <dgm:prSet presAssocID="{F77FC382-82A0-47D3-886E-93B30D281255}" presName="spacer" presStyleCnt="0"/>
      <dgm:spPr/>
    </dgm:pt>
    <dgm:pt modelId="{768169B3-C4C8-45B6-8084-39DF18D1A580}" type="pres">
      <dgm:prSet presAssocID="{1AA0ADAF-1EC4-4A05-8E6E-87B4C73906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C22832-F1B9-41D5-9485-A10A7518DF24}" type="pres">
      <dgm:prSet presAssocID="{1E449383-7337-47EC-9E65-D6EECD03DAD2}" presName="spacer" presStyleCnt="0"/>
      <dgm:spPr/>
    </dgm:pt>
    <dgm:pt modelId="{DFCC4BC6-66A2-42B6-9140-B11CAD0ACAE5}" type="pres">
      <dgm:prSet presAssocID="{CAF02E4A-13B1-42FA-A766-5BC8432E70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FE8954-C69A-4906-9E0D-C54BDAE679F7}" srcId="{27A2D2D2-D1AC-4116-ABDD-F1EE7B485988}" destId="{1AA0ADAF-1EC4-4A05-8E6E-87B4C7390637}" srcOrd="3" destOrd="0" parTransId="{C451B117-7E9E-460F-AD8E-0577E2592C56}" sibTransId="{1E449383-7337-47EC-9E65-D6EECD03DAD2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00292D05-C330-40E3-B0F4-4BA22A2CED51}" type="presOf" srcId="{E8B21F67-04C9-424C-AB05-289DA6B0B190}" destId="{25A2A17B-6A79-4AB0-8E0F-102A12E37886}" srcOrd="0" destOrd="0" presId="urn:microsoft.com/office/officeart/2005/8/layout/vList2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C43505E9-A529-4315-8DD8-4455CE96277E}" srcId="{27A2D2D2-D1AC-4116-ABDD-F1EE7B485988}" destId="{E8B21F67-04C9-424C-AB05-289DA6B0B190}" srcOrd="1" destOrd="0" parTransId="{D02CE1A1-C600-4FA2-A1B2-B2D1DCF60F3A}" sibTransId="{74FCC335-D79F-4EB4-ABD0-B4557BA46964}"/>
    <dgm:cxn modelId="{7DC10B45-EB1A-40F0-9244-1373C3A83B38}" type="presOf" srcId="{97373FCA-9A4D-4A31-BB13-AFB21F93767E}" destId="{53701A48-C02A-4786-B378-746305A2F061}" srcOrd="0" destOrd="0" presId="urn:microsoft.com/office/officeart/2005/8/layout/vList2"/>
    <dgm:cxn modelId="{9A224792-5EC7-400F-8D1E-989A81DB2A55}" type="presOf" srcId="{CAF02E4A-13B1-42FA-A766-5BC8432E704C}" destId="{DFCC4BC6-66A2-42B6-9140-B11CAD0ACAE5}" srcOrd="0" destOrd="0" presId="urn:microsoft.com/office/officeart/2005/8/layout/vList2"/>
    <dgm:cxn modelId="{5553CA8C-7BA8-422F-8EC7-AFE446631A69}" srcId="{27A2D2D2-D1AC-4116-ABDD-F1EE7B485988}" destId="{CAF02E4A-13B1-42FA-A766-5BC8432E704C}" srcOrd="4" destOrd="0" parTransId="{9C65B542-8C3F-4054-99E3-DEA0F70D2AA5}" sibTransId="{3DBC6C1F-8690-45F2-87F6-2BBC9FAED9B1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FF2B95EC-7225-45EF-8D80-57323780AD11}" srcId="{27A2D2D2-D1AC-4116-ABDD-F1EE7B485988}" destId="{97373FCA-9A4D-4A31-BB13-AFB21F93767E}" srcOrd="2" destOrd="0" parTransId="{65D97B06-4860-4D13-B00B-5E50C5241AA5}" sibTransId="{F77FC382-82A0-47D3-886E-93B30D281255}"/>
    <dgm:cxn modelId="{97C85F5C-FE81-41C6-99A5-4CDB8DD63D8D}" type="presOf" srcId="{1AA0ADAF-1EC4-4A05-8E6E-87B4C7390637}" destId="{768169B3-C4C8-45B6-8084-39DF18D1A580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ACAAAFE5-1AEE-448F-A422-319855EBD4A2}" type="presParOf" srcId="{025AB8AA-BE20-4DFD-9C89-24471A94EC31}" destId="{B4358B0C-7A04-4E27-AFF6-1BEC037AE87F}" srcOrd="1" destOrd="0" presId="urn:microsoft.com/office/officeart/2005/8/layout/vList2"/>
    <dgm:cxn modelId="{FC4ADD1F-F128-455C-8CA0-543CB7674FDA}" type="presParOf" srcId="{025AB8AA-BE20-4DFD-9C89-24471A94EC31}" destId="{25A2A17B-6A79-4AB0-8E0F-102A12E37886}" srcOrd="2" destOrd="0" presId="urn:microsoft.com/office/officeart/2005/8/layout/vList2"/>
    <dgm:cxn modelId="{13C79754-5FC8-4DCE-9332-7D70F5D73C90}" type="presParOf" srcId="{025AB8AA-BE20-4DFD-9C89-24471A94EC31}" destId="{F49BAA8B-D28D-4FCC-89A3-5866969B4801}" srcOrd="3" destOrd="0" presId="urn:microsoft.com/office/officeart/2005/8/layout/vList2"/>
    <dgm:cxn modelId="{A7D61CBE-37CB-44C2-A2FA-02913924F0AD}" type="presParOf" srcId="{025AB8AA-BE20-4DFD-9C89-24471A94EC31}" destId="{53701A48-C02A-4786-B378-746305A2F061}" srcOrd="4" destOrd="0" presId="urn:microsoft.com/office/officeart/2005/8/layout/vList2"/>
    <dgm:cxn modelId="{FDEA3237-9EF2-495E-AEB3-59925055787E}" type="presParOf" srcId="{025AB8AA-BE20-4DFD-9C89-24471A94EC31}" destId="{AD339C9E-41F3-4981-AD79-8766E8EB1A8A}" srcOrd="5" destOrd="0" presId="urn:microsoft.com/office/officeart/2005/8/layout/vList2"/>
    <dgm:cxn modelId="{743134CB-9422-4A27-867F-CCA235993D4A}" type="presParOf" srcId="{025AB8AA-BE20-4DFD-9C89-24471A94EC31}" destId="{768169B3-C4C8-45B6-8084-39DF18D1A580}" srcOrd="6" destOrd="0" presId="urn:microsoft.com/office/officeart/2005/8/layout/vList2"/>
    <dgm:cxn modelId="{D3254A0E-AC32-4DEB-A283-CE7346CCAFCA}" type="presParOf" srcId="{025AB8AA-BE20-4DFD-9C89-24471A94EC31}" destId="{51C22832-F1B9-41D5-9485-A10A7518DF24}" srcOrd="7" destOrd="0" presId="urn:microsoft.com/office/officeart/2005/8/layout/vList2"/>
    <dgm:cxn modelId="{49586E30-7C64-4CBA-91C8-CC552FD16CB8}" type="presParOf" srcId="{025AB8AA-BE20-4DFD-9C89-24471A94EC31}" destId="{DFCC4BC6-66A2-42B6-9140-B11CAD0ACA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/>
      <dgm:spPr/>
      <dgm:t>
        <a:bodyPr/>
        <a:lstStyle/>
        <a:p>
          <a:r>
            <a:rPr lang="hr-HR" dirty="0"/>
            <a:t>Tekstilna industrija – jedna od najvažnijih industrijskih grana toga doba</a:t>
          </a:r>
          <a:endParaRPr lang="en-US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120787A1-E58E-49D4-9A0E-4B5B9D0E5DDE}">
      <dgm:prSet/>
      <dgm:spPr/>
      <dgm:t>
        <a:bodyPr/>
        <a:lstStyle/>
        <a:p>
          <a:r>
            <a:rPr lang="hr-HR" dirty="0"/>
            <a:t>Razvoj manufaktura i opći gospodarski napredak</a:t>
          </a:r>
          <a:endParaRPr lang="en-US" dirty="0"/>
        </a:p>
      </dgm:t>
    </dgm:pt>
    <dgm:pt modelId="{1CB4DD59-A6B9-4A99-A62F-1F6A55223BCD}" type="parTrans" cxnId="{F36E6C17-EC41-4A43-80AC-8B003C5CC9D3}">
      <dgm:prSet/>
      <dgm:spPr/>
      <dgm:t>
        <a:bodyPr/>
        <a:lstStyle/>
        <a:p>
          <a:endParaRPr lang="hr-HR"/>
        </a:p>
      </dgm:t>
    </dgm:pt>
    <dgm:pt modelId="{767DBB54-AEC1-49E3-ABA1-9999CFB17DFF}" type="sibTrans" cxnId="{F36E6C17-EC41-4A43-80AC-8B003C5CC9D3}">
      <dgm:prSet/>
      <dgm:spPr/>
      <dgm:t>
        <a:bodyPr/>
        <a:lstStyle/>
        <a:p>
          <a:endParaRPr lang="hr-HR"/>
        </a:p>
      </dgm:t>
    </dgm:pt>
    <dgm:pt modelId="{161C3DC6-9A7A-4E27-9749-A122A6E20C4B}">
      <dgm:prSet/>
      <dgm:spPr/>
      <dgm:t>
        <a:bodyPr/>
        <a:lstStyle/>
        <a:p>
          <a:r>
            <a:rPr lang="hr-HR" dirty="0"/>
            <a:t>Jačanje građanstva i postupna propast feudalizma</a:t>
          </a:r>
          <a:endParaRPr lang="en-US" dirty="0"/>
        </a:p>
      </dgm:t>
    </dgm:pt>
    <dgm:pt modelId="{9AF148D5-6BC4-456D-AEE7-D179019412F9}" type="parTrans" cxnId="{A1211CF7-3026-4294-AA47-B414F5DF3577}">
      <dgm:prSet/>
      <dgm:spPr/>
      <dgm:t>
        <a:bodyPr/>
        <a:lstStyle/>
        <a:p>
          <a:endParaRPr lang="hr-HR"/>
        </a:p>
      </dgm:t>
    </dgm:pt>
    <dgm:pt modelId="{3819B56F-23B7-4765-ABC2-78BE2574ED10}" type="sibTrans" cxnId="{A1211CF7-3026-4294-AA47-B414F5DF3577}">
      <dgm:prSet/>
      <dgm:spPr/>
      <dgm:t>
        <a:bodyPr/>
        <a:lstStyle/>
        <a:p>
          <a:endParaRPr lang="hr-HR"/>
        </a:p>
      </dgm:t>
    </dgm:pt>
    <dgm:pt modelId="{212E6D85-26B3-4632-BE9F-9C554486A0A8}" type="pres">
      <dgm:prSet presAssocID="{DF6E9E80-7DB2-4462-BE41-D5FFACA85A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69F15C9-94A8-4F89-97FF-342D3573EBC1}" type="pres">
      <dgm:prSet presAssocID="{7B761547-9A23-443F-BB3A-53C8C090C2DC}" presName="hierRoot1" presStyleCnt="0"/>
      <dgm:spPr/>
    </dgm:pt>
    <dgm:pt modelId="{65E157B8-43E5-4BD6-B11A-2141361BD1FC}" type="pres">
      <dgm:prSet presAssocID="{7B761547-9A23-443F-BB3A-53C8C090C2DC}" presName="composite" presStyleCnt="0"/>
      <dgm:spPr/>
    </dgm:pt>
    <dgm:pt modelId="{F1717EC0-E6F1-46EE-A597-4AD04071994E}" type="pres">
      <dgm:prSet presAssocID="{7B761547-9A23-443F-BB3A-53C8C090C2DC}" presName="background" presStyleLbl="node0" presStyleIdx="0" presStyleCnt="3"/>
      <dgm:spPr/>
    </dgm:pt>
    <dgm:pt modelId="{AECFE8E0-0514-4F6F-9FDA-F1A7F000B23B}" type="pres">
      <dgm:prSet presAssocID="{7B761547-9A23-443F-BB3A-53C8C090C2D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59AB7-B777-44B5-A78A-CFBE7DA902C8}" type="pres">
      <dgm:prSet presAssocID="{7B761547-9A23-443F-BB3A-53C8C090C2DC}" presName="hierChild2" presStyleCnt="0"/>
      <dgm:spPr/>
    </dgm:pt>
    <dgm:pt modelId="{7EC9AA77-62BE-4964-A91A-B80C043F07D3}" type="pres">
      <dgm:prSet presAssocID="{120787A1-E58E-49D4-9A0E-4B5B9D0E5DDE}" presName="hierRoot1" presStyleCnt="0"/>
      <dgm:spPr/>
    </dgm:pt>
    <dgm:pt modelId="{E32E9DF8-78A6-4EBA-923B-323E842ACD28}" type="pres">
      <dgm:prSet presAssocID="{120787A1-E58E-49D4-9A0E-4B5B9D0E5DDE}" presName="composite" presStyleCnt="0"/>
      <dgm:spPr/>
    </dgm:pt>
    <dgm:pt modelId="{D4AF2D49-653D-49E9-AA91-363D73822350}" type="pres">
      <dgm:prSet presAssocID="{120787A1-E58E-49D4-9A0E-4B5B9D0E5DDE}" presName="background" presStyleLbl="node0" presStyleIdx="1" presStyleCnt="3"/>
      <dgm:spPr/>
    </dgm:pt>
    <dgm:pt modelId="{D8468C10-9378-4099-BA57-04E1995CFC78}" type="pres">
      <dgm:prSet presAssocID="{120787A1-E58E-49D4-9A0E-4B5B9D0E5DD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A5A861-AC8A-41F6-86C9-C47E222007E1}" type="pres">
      <dgm:prSet presAssocID="{120787A1-E58E-49D4-9A0E-4B5B9D0E5DDE}" presName="hierChild2" presStyleCnt="0"/>
      <dgm:spPr/>
    </dgm:pt>
    <dgm:pt modelId="{0EF8AF62-FF54-416C-9609-CEF7C93BEC86}" type="pres">
      <dgm:prSet presAssocID="{161C3DC6-9A7A-4E27-9749-A122A6E20C4B}" presName="hierRoot1" presStyleCnt="0"/>
      <dgm:spPr/>
    </dgm:pt>
    <dgm:pt modelId="{1D757A75-0663-4A47-AA8D-A77C6DA8D5A5}" type="pres">
      <dgm:prSet presAssocID="{161C3DC6-9A7A-4E27-9749-A122A6E20C4B}" presName="composite" presStyleCnt="0"/>
      <dgm:spPr/>
    </dgm:pt>
    <dgm:pt modelId="{5D0EA11A-BD60-4C6F-947E-EA199DAC909D}" type="pres">
      <dgm:prSet presAssocID="{161C3DC6-9A7A-4E27-9749-A122A6E20C4B}" presName="background" presStyleLbl="node0" presStyleIdx="2" presStyleCnt="3"/>
      <dgm:spPr/>
    </dgm:pt>
    <dgm:pt modelId="{7B10F863-EE04-4A53-8A1B-570E29FD3B40}" type="pres">
      <dgm:prSet presAssocID="{161C3DC6-9A7A-4E27-9749-A122A6E20C4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887A50-DAD2-4239-B927-715239AC2FF4}" type="pres">
      <dgm:prSet presAssocID="{161C3DC6-9A7A-4E27-9749-A122A6E20C4B}" presName="hierChild2" presStyleCnt="0"/>
      <dgm:spPr/>
    </dgm:pt>
  </dgm:ptLst>
  <dgm:cxnLst>
    <dgm:cxn modelId="{E1DE7C8D-2DF0-426E-AED5-3D0750DD8264}" type="presOf" srcId="{120787A1-E58E-49D4-9A0E-4B5B9D0E5DDE}" destId="{D8468C10-9378-4099-BA57-04E1995CFC78}" srcOrd="0" destOrd="0" presId="urn:microsoft.com/office/officeart/2005/8/layout/hierarchy1"/>
    <dgm:cxn modelId="{A1211CF7-3026-4294-AA47-B414F5DF3577}" srcId="{DF6E9E80-7DB2-4462-BE41-D5FFACA85A20}" destId="{161C3DC6-9A7A-4E27-9749-A122A6E20C4B}" srcOrd="2" destOrd="0" parTransId="{9AF148D5-6BC4-456D-AEE7-D179019412F9}" sibTransId="{3819B56F-23B7-4765-ABC2-78BE2574ED10}"/>
    <dgm:cxn modelId="{F36E6C17-EC41-4A43-80AC-8B003C5CC9D3}" srcId="{DF6E9E80-7DB2-4462-BE41-D5FFACA85A20}" destId="{120787A1-E58E-49D4-9A0E-4B5B9D0E5DDE}" srcOrd="1" destOrd="0" parTransId="{1CB4DD59-A6B9-4A99-A62F-1F6A55223BCD}" sibTransId="{767DBB54-AEC1-49E3-ABA1-9999CFB17DFF}"/>
    <dgm:cxn modelId="{56557A09-A8A3-48E9-997F-EEF0CB59F915}" type="presOf" srcId="{161C3DC6-9A7A-4E27-9749-A122A6E20C4B}" destId="{7B10F863-EE04-4A53-8A1B-570E29FD3B40}" srcOrd="0" destOrd="0" presId="urn:microsoft.com/office/officeart/2005/8/layout/hierarchy1"/>
    <dgm:cxn modelId="{DA2E2865-8837-48A6-88B1-B89D5DC75792}" type="presOf" srcId="{DF6E9E80-7DB2-4462-BE41-D5FFACA85A20}" destId="{212E6D85-26B3-4632-BE9F-9C554486A0A8}" srcOrd="0" destOrd="0" presId="urn:microsoft.com/office/officeart/2005/8/layout/hierarchy1"/>
    <dgm:cxn modelId="{018B8B42-2383-4B74-BF54-AF58A23967FD}" type="presOf" srcId="{7B761547-9A23-443F-BB3A-53C8C090C2DC}" destId="{AECFE8E0-0514-4F6F-9FDA-F1A7F000B23B}" srcOrd="0" destOrd="0" presId="urn:microsoft.com/office/officeart/2005/8/layout/hierarchy1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E93CEA39-DFA9-414A-89FC-791B522AE89F}" type="presParOf" srcId="{212E6D85-26B3-4632-BE9F-9C554486A0A8}" destId="{A69F15C9-94A8-4F89-97FF-342D3573EBC1}" srcOrd="0" destOrd="0" presId="urn:microsoft.com/office/officeart/2005/8/layout/hierarchy1"/>
    <dgm:cxn modelId="{1AB66DF3-82BF-4820-938A-D76A34CE13F7}" type="presParOf" srcId="{A69F15C9-94A8-4F89-97FF-342D3573EBC1}" destId="{65E157B8-43E5-4BD6-B11A-2141361BD1FC}" srcOrd="0" destOrd="0" presId="urn:microsoft.com/office/officeart/2005/8/layout/hierarchy1"/>
    <dgm:cxn modelId="{2EFD6978-DB57-449B-AF6E-01152BFB7483}" type="presParOf" srcId="{65E157B8-43E5-4BD6-B11A-2141361BD1FC}" destId="{F1717EC0-E6F1-46EE-A597-4AD04071994E}" srcOrd="0" destOrd="0" presId="urn:microsoft.com/office/officeart/2005/8/layout/hierarchy1"/>
    <dgm:cxn modelId="{95608BDD-9194-4C93-A79C-A4EC2A8DD0AE}" type="presParOf" srcId="{65E157B8-43E5-4BD6-B11A-2141361BD1FC}" destId="{AECFE8E0-0514-4F6F-9FDA-F1A7F000B23B}" srcOrd="1" destOrd="0" presId="urn:microsoft.com/office/officeart/2005/8/layout/hierarchy1"/>
    <dgm:cxn modelId="{395ECF7E-5D09-4F8B-9EC9-587D478D6EDE}" type="presParOf" srcId="{A69F15C9-94A8-4F89-97FF-342D3573EBC1}" destId="{81D59AB7-B777-44B5-A78A-CFBE7DA902C8}" srcOrd="1" destOrd="0" presId="urn:microsoft.com/office/officeart/2005/8/layout/hierarchy1"/>
    <dgm:cxn modelId="{E8A1EA90-CED8-4D02-8D5A-5BA9383D9D49}" type="presParOf" srcId="{212E6D85-26B3-4632-BE9F-9C554486A0A8}" destId="{7EC9AA77-62BE-4964-A91A-B80C043F07D3}" srcOrd="1" destOrd="0" presId="urn:microsoft.com/office/officeart/2005/8/layout/hierarchy1"/>
    <dgm:cxn modelId="{E4A1CB75-B403-45F1-B18E-985AB479C5C2}" type="presParOf" srcId="{7EC9AA77-62BE-4964-A91A-B80C043F07D3}" destId="{E32E9DF8-78A6-4EBA-923B-323E842ACD28}" srcOrd="0" destOrd="0" presId="urn:microsoft.com/office/officeart/2005/8/layout/hierarchy1"/>
    <dgm:cxn modelId="{79424A7E-D05F-49A9-9481-AE3932133D51}" type="presParOf" srcId="{E32E9DF8-78A6-4EBA-923B-323E842ACD28}" destId="{D4AF2D49-653D-49E9-AA91-363D73822350}" srcOrd="0" destOrd="0" presId="urn:microsoft.com/office/officeart/2005/8/layout/hierarchy1"/>
    <dgm:cxn modelId="{202AE9D7-2815-4513-8D7D-08E6291C90B0}" type="presParOf" srcId="{E32E9DF8-78A6-4EBA-923B-323E842ACD28}" destId="{D8468C10-9378-4099-BA57-04E1995CFC78}" srcOrd="1" destOrd="0" presId="urn:microsoft.com/office/officeart/2005/8/layout/hierarchy1"/>
    <dgm:cxn modelId="{773B1A6A-06BE-4A28-B256-3337B2461548}" type="presParOf" srcId="{7EC9AA77-62BE-4964-A91A-B80C043F07D3}" destId="{F8A5A861-AC8A-41F6-86C9-C47E222007E1}" srcOrd="1" destOrd="0" presId="urn:microsoft.com/office/officeart/2005/8/layout/hierarchy1"/>
    <dgm:cxn modelId="{3245C5D2-5D5A-44A7-BC30-4B47B17B2AAD}" type="presParOf" srcId="{212E6D85-26B3-4632-BE9F-9C554486A0A8}" destId="{0EF8AF62-FF54-416C-9609-CEF7C93BEC86}" srcOrd="2" destOrd="0" presId="urn:microsoft.com/office/officeart/2005/8/layout/hierarchy1"/>
    <dgm:cxn modelId="{F900A064-3A63-4235-A4C9-8C4EE4259C26}" type="presParOf" srcId="{0EF8AF62-FF54-416C-9609-CEF7C93BEC86}" destId="{1D757A75-0663-4A47-AA8D-A77C6DA8D5A5}" srcOrd="0" destOrd="0" presId="urn:microsoft.com/office/officeart/2005/8/layout/hierarchy1"/>
    <dgm:cxn modelId="{1F9D08C5-1E9D-4489-B1CD-8B18E2632DB9}" type="presParOf" srcId="{1D757A75-0663-4A47-AA8D-A77C6DA8D5A5}" destId="{5D0EA11A-BD60-4C6F-947E-EA199DAC909D}" srcOrd="0" destOrd="0" presId="urn:microsoft.com/office/officeart/2005/8/layout/hierarchy1"/>
    <dgm:cxn modelId="{B93E4904-E20E-41CB-9D4A-6E67036295E7}" type="presParOf" srcId="{1D757A75-0663-4A47-AA8D-A77C6DA8D5A5}" destId="{7B10F863-EE04-4A53-8A1B-570E29FD3B40}" srcOrd="1" destOrd="0" presId="urn:microsoft.com/office/officeart/2005/8/layout/hierarchy1"/>
    <dgm:cxn modelId="{AD48AEAA-2A16-431C-9092-4DDE9CC0D24B}" type="presParOf" srcId="{0EF8AF62-FF54-416C-9609-CEF7C93BEC86}" destId="{F1887A50-DAD2-4239-B927-715239AC2FF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Razvojem tehnologije dolazi do sniženja cijena rada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738803DA-48A8-40B1-8D2E-A423372D24E1}">
      <dgm:prSet custT="1"/>
      <dgm:spPr/>
      <dgm:t>
        <a:bodyPr/>
        <a:lstStyle/>
        <a:p>
          <a:r>
            <a:rPr lang="hr-HR" sz="2400" dirty="0"/>
            <a:t>Pojeftinjuju hrana, odjeća i obrtnički proizvodi</a:t>
          </a:r>
          <a:endParaRPr lang="en-US" sz="2400" dirty="0"/>
        </a:p>
      </dgm:t>
    </dgm:pt>
    <dgm:pt modelId="{5F03A662-2551-49AF-8568-C233947095FC}" type="parTrans" cxnId="{EB8E8C33-21B2-46F8-943B-8A659BAEE2EC}">
      <dgm:prSet/>
      <dgm:spPr/>
    </dgm:pt>
    <dgm:pt modelId="{5D988A69-E0FD-41D4-8BF7-93886C2F0FD4}" type="sibTrans" cxnId="{EB8E8C33-21B2-46F8-943B-8A659BAEE2EC}">
      <dgm:prSet/>
      <dgm:spPr/>
    </dgm:pt>
    <dgm:pt modelId="{DB4BA83E-6460-4E03-B784-CC350B0152D9}">
      <dgm:prSet custT="1"/>
      <dgm:spPr/>
      <dgm:t>
        <a:bodyPr/>
        <a:lstStyle/>
        <a:p>
          <a:r>
            <a:rPr lang="hr-HR" sz="2400" dirty="0"/>
            <a:t>Zlatno doba trgovine traje od XV. do polovice XVI. st.</a:t>
          </a:r>
          <a:endParaRPr lang="en-US" sz="2400" dirty="0"/>
        </a:p>
      </dgm:t>
    </dgm:pt>
    <dgm:pt modelId="{048CD912-A835-48B4-BFAC-2F506023ED38}" type="parTrans" cxnId="{AE5E8413-EDEF-4D87-BE02-6F1C5C707BD0}">
      <dgm:prSet/>
      <dgm:spPr/>
    </dgm:pt>
    <dgm:pt modelId="{599504E6-0092-4F4F-A786-8687C099B460}" type="sibTrans" cxnId="{AE5E8413-EDEF-4D87-BE02-6F1C5C707BD0}">
      <dgm:prSet/>
      <dgm:spPr/>
    </dgm:pt>
    <dgm:pt modelId="{CFD227BB-1CE5-4552-892F-59962A1BA9C5}">
      <dgm:prSet custT="1"/>
      <dgm:spPr/>
      <dgm:t>
        <a:bodyPr/>
        <a:lstStyle/>
        <a:p>
          <a:r>
            <a:rPr lang="hr-HR" sz="2400" dirty="0"/>
            <a:t>Razdoblje širenja ekspanzije – europske države postaju velesile</a:t>
          </a:r>
          <a:endParaRPr lang="en-US" sz="2400" dirty="0"/>
        </a:p>
      </dgm:t>
    </dgm:pt>
    <dgm:pt modelId="{413DB97C-42BB-4FE2-AC39-3DA2256909A8}" type="parTrans" cxnId="{8523F5DC-807B-403D-8ABB-A5BBB1C36BDE}">
      <dgm:prSet/>
      <dgm:spPr/>
    </dgm:pt>
    <dgm:pt modelId="{F5900870-967D-45AF-B506-3D23064820A8}" type="sibTrans" cxnId="{8523F5DC-807B-403D-8ABB-A5BBB1C36BDE}">
      <dgm:prSet/>
      <dgm:spPr/>
    </dgm:pt>
    <dgm:pt modelId="{66F9BC68-911F-4473-8C82-69F17AC0C3AF}">
      <dgm:prSet custT="1"/>
      <dgm:spPr/>
      <dgm:t>
        <a:bodyPr/>
        <a:lstStyle/>
        <a:p>
          <a:r>
            <a:rPr lang="hr-HR" sz="2400" dirty="0"/>
            <a:t>Nagli razvoj Portugala, Španjolske, Engleske i Francuske</a:t>
          </a:r>
          <a:endParaRPr lang="en-US" sz="2400" dirty="0"/>
        </a:p>
      </dgm:t>
    </dgm:pt>
    <dgm:pt modelId="{55EB27F6-F0CE-41B7-8195-25303EC4E448}" type="parTrans" cxnId="{32FE199F-F9A8-4123-A2CD-24CFF2679460}">
      <dgm:prSet/>
      <dgm:spPr/>
    </dgm:pt>
    <dgm:pt modelId="{DFB7799C-1816-4746-9A5A-6562144B9625}" type="sibTrans" cxnId="{32FE199F-F9A8-4123-A2CD-24CFF2679460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8F14A-494C-4499-BE67-3D0CFD14F88A}" type="pres">
      <dgm:prSet presAssocID="{A3232AD4-CA85-4BC0-A88D-425E35E28C37}" presName="spacer" presStyleCnt="0"/>
      <dgm:spPr/>
    </dgm:pt>
    <dgm:pt modelId="{EFD6A3E4-32F1-4D92-9528-300D763201F1}" type="pres">
      <dgm:prSet presAssocID="{738803DA-48A8-40B1-8D2E-A423372D24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7B6C1F-7AC6-4661-9FE9-85D1A2B7012C}" type="pres">
      <dgm:prSet presAssocID="{5D988A69-E0FD-41D4-8BF7-93886C2F0FD4}" presName="spacer" presStyleCnt="0"/>
      <dgm:spPr/>
    </dgm:pt>
    <dgm:pt modelId="{A5174D09-DE98-4B50-A5DF-678D5D6BFCBC}" type="pres">
      <dgm:prSet presAssocID="{DB4BA83E-6460-4E03-B784-CC350B0152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FFDF54-7242-45BD-8815-13F6C2EB4407}" type="pres">
      <dgm:prSet presAssocID="{599504E6-0092-4F4F-A786-8687C099B460}" presName="spacer" presStyleCnt="0"/>
      <dgm:spPr/>
    </dgm:pt>
    <dgm:pt modelId="{741B77AF-C899-480B-8FC6-25C6D2DD0FC7}" type="pres">
      <dgm:prSet presAssocID="{CFD227BB-1CE5-4552-892F-59962A1BA9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6C911B-2648-4492-8FF9-43D9E1860F84}" type="pres">
      <dgm:prSet presAssocID="{F5900870-967D-45AF-B506-3D23064820A8}" presName="spacer" presStyleCnt="0"/>
      <dgm:spPr/>
    </dgm:pt>
    <dgm:pt modelId="{49AA253E-8345-4504-BE7E-5D41E272A0E0}" type="pres">
      <dgm:prSet presAssocID="{66F9BC68-911F-4473-8C82-69F17AC0C3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F17700-A0CF-4599-A141-B38E80C5F687}" type="presOf" srcId="{CFD227BB-1CE5-4552-892F-59962A1BA9C5}" destId="{741B77AF-C899-480B-8FC6-25C6D2DD0FC7}" srcOrd="0" destOrd="0" presId="urn:microsoft.com/office/officeart/2005/8/layout/vList2"/>
    <dgm:cxn modelId="{AE5E8413-EDEF-4D87-BE02-6F1C5C707BD0}" srcId="{CB2575E1-B73E-4E21-866B-82D9777B7430}" destId="{DB4BA83E-6460-4E03-B784-CC350B0152D9}" srcOrd="2" destOrd="0" parTransId="{048CD912-A835-48B4-BFAC-2F506023ED38}" sibTransId="{599504E6-0092-4F4F-A786-8687C099B460}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1A221202-75BF-4401-9F06-095DF158C00E}" type="presOf" srcId="{DB4BA83E-6460-4E03-B784-CC350B0152D9}" destId="{A5174D09-DE98-4B50-A5DF-678D5D6BFCBC}" srcOrd="0" destOrd="0" presId="urn:microsoft.com/office/officeart/2005/8/layout/vList2"/>
    <dgm:cxn modelId="{32FE199F-F9A8-4123-A2CD-24CFF2679460}" srcId="{CB2575E1-B73E-4E21-866B-82D9777B7430}" destId="{66F9BC68-911F-4473-8C82-69F17AC0C3AF}" srcOrd="4" destOrd="0" parTransId="{55EB27F6-F0CE-41B7-8195-25303EC4E448}" sibTransId="{DFB7799C-1816-4746-9A5A-6562144B9625}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8523F5DC-807B-403D-8ABB-A5BBB1C36BDE}" srcId="{CB2575E1-B73E-4E21-866B-82D9777B7430}" destId="{CFD227BB-1CE5-4552-892F-59962A1BA9C5}" srcOrd="3" destOrd="0" parTransId="{413DB97C-42BB-4FE2-AC39-3DA2256909A8}" sibTransId="{F5900870-967D-45AF-B506-3D23064820A8}"/>
    <dgm:cxn modelId="{BF30905C-96F4-4A08-873B-54A3CF203CC3}" type="presOf" srcId="{738803DA-48A8-40B1-8D2E-A423372D24E1}" destId="{EFD6A3E4-32F1-4D92-9528-300D763201F1}" srcOrd="0" destOrd="0" presId="urn:microsoft.com/office/officeart/2005/8/layout/vList2"/>
    <dgm:cxn modelId="{5562AC63-BE45-4065-8579-0B611F457900}" type="presOf" srcId="{66F9BC68-911F-4473-8C82-69F17AC0C3AF}" destId="{49AA253E-8345-4504-BE7E-5D41E272A0E0}" srcOrd="0" destOrd="0" presId="urn:microsoft.com/office/officeart/2005/8/layout/vList2"/>
    <dgm:cxn modelId="{EB8E8C33-21B2-46F8-943B-8A659BAEE2EC}" srcId="{CB2575E1-B73E-4E21-866B-82D9777B7430}" destId="{738803DA-48A8-40B1-8D2E-A423372D24E1}" srcOrd="1" destOrd="0" parTransId="{5F03A662-2551-49AF-8568-C233947095FC}" sibTransId="{5D988A69-E0FD-41D4-8BF7-93886C2F0FD4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4271EFD8-C3D5-4AB3-8EF7-A1B5C7F814D9}" type="presParOf" srcId="{90A02836-943D-4919-8C75-C619DA64F526}" destId="{D7B8F14A-494C-4499-BE67-3D0CFD14F88A}" srcOrd="1" destOrd="0" presId="urn:microsoft.com/office/officeart/2005/8/layout/vList2"/>
    <dgm:cxn modelId="{DC8BF06A-F221-4371-8E3D-99D3F752E63B}" type="presParOf" srcId="{90A02836-943D-4919-8C75-C619DA64F526}" destId="{EFD6A3E4-32F1-4D92-9528-300D763201F1}" srcOrd="2" destOrd="0" presId="urn:microsoft.com/office/officeart/2005/8/layout/vList2"/>
    <dgm:cxn modelId="{37EE4731-9B0A-4FA8-8C0C-A0FBA6C5C6AA}" type="presParOf" srcId="{90A02836-943D-4919-8C75-C619DA64F526}" destId="{427B6C1F-7AC6-4661-9FE9-85D1A2B7012C}" srcOrd="3" destOrd="0" presId="urn:microsoft.com/office/officeart/2005/8/layout/vList2"/>
    <dgm:cxn modelId="{9C80284E-1F51-46FC-92FF-D2BF0CC3FBA0}" type="presParOf" srcId="{90A02836-943D-4919-8C75-C619DA64F526}" destId="{A5174D09-DE98-4B50-A5DF-678D5D6BFCBC}" srcOrd="4" destOrd="0" presId="urn:microsoft.com/office/officeart/2005/8/layout/vList2"/>
    <dgm:cxn modelId="{55FA61A4-7A3A-4FFB-9D80-146F840CFBD2}" type="presParOf" srcId="{90A02836-943D-4919-8C75-C619DA64F526}" destId="{71FFDF54-7242-45BD-8815-13F6C2EB4407}" srcOrd="5" destOrd="0" presId="urn:microsoft.com/office/officeart/2005/8/layout/vList2"/>
    <dgm:cxn modelId="{307CADED-AA11-4803-8F39-9AE38235949D}" type="presParOf" srcId="{90A02836-943D-4919-8C75-C619DA64F526}" destId="{741B77AF-C899-480B-8FC6-25C6D2DD0FC7}" srcOrd="6" destOrd="0" presId="urn:microsoft.com/office/officeart/2005/8/layout/vList2"/>
    <dgm:cxn modelId="{2A655484-A6C3-49DA-B1B7-2D5B1E8796C2}" type="presParOf" srcId="{90A02836-943D-4919-8C75-C619DA64F526}" destId="{386C911B-2648-4492-8FF9-43D9E1860F84}" srcOrd="7" destOrd="0" presId="urn:microsoft.com/office/officeart/2005/8/layout/vList2"/>
    <dgm:cxn modelId="{C30B76E1-DC1F-4A99-97D3-BA90C5D359F4}" type="presParOf" srcId="{90A02836-943D-4919-8C75-C619DA64F526}" destId="{49AA253E-8345-4504-BE7E-5D41E272A0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Obrtnici i trgovci od srednjeg vijeka nazivaju se građanima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9CAF1919-4D3E-4AE9-9FB6-026A6ECC14E3}">
      <dgm:prSet/>
      <dgm:spPr/>
      <dgm:t>
        <a:bodyPr/>
        <a:lstStyle/>
        <a:p>
          <a:r>
            <a:rPr lang="hr-HR" dirty="0"/>
            <a:t>Građanstvo nakon otkrića dobiva sve veću financijsku pomoć</a:t>
          </a:r>
          <a:endParaRPr lang="en-US" dirty="0"/>
        </a:p>
      </dgm:t>
    </dgm:pt>
    <dgm:pt modelId="{82F0FA9F-9714-43C3-8A95-1263E980552A}" type="parTrans" cxnId="{297A65C3-5E39-4096-BD88-1022FB48BD0C}">
      <dgm:prSet/>
      <dgm:spPr/>
    </dgm:pt>
    <dgm:pt modelId="{D0E0C2A3-5895-4A84-B1A9-56D4829D6410}" type="sibTrans" cxnId="{297A65C3-5E39-4096-BD88-1022FB48BD0C}">
      <dgm:prSet/>
      <dgm:spPr/>
    </dgm:pt>
    <dgm:pt modelId="{EF21F5D8-11D9-4C66-8AE6-A24BA9283E30}">
      <dgm:prSet/>
      <dgm:spPr/>
      <dgm:t>
        <a:bodyPr/>
        <a:lstStyle/>
        <a:p>
          <a:r>
            <a:rPr lang="hr-HR" dirty="0"/>
            <a:t>Sukob građanstva i plemstva oko političke moći</a:t>
          </a:r>
          <a:endParaRPr lang="en-US" dirty="0"/>
        </a:p>
      </dgm:t>
    </dgm:pt>
    <dgm:pt modelId="{2255246A-506B-4088-BC37-1A695A7A8673}" type="parTrans" cxnId="{4F2A9578-7E45-420D-9BA0-1C94CC925FA8}">
      <dgm:prSet/>
      <dgm:spPr/>
    </dgm:pt>
    <dgm:pt modelId="{E42993D4-8DA7-4D78-958A-2D216F59402D}" type="sibTrans" cxnId="{4F2A9578-7E45-420D-9BA0-1C94CC925FA8}">
      <dgm:prSet/>
      <dgm:spPr/>
    </dgm:pt>
    <dgm:pt modelId="{78FE9E7A-3045-47BB-8448-0684C3878474}">
      <dgm:prSet/>
      <dgm:spPr/>
      <dgm:t>
        <a:bodyPr/>
        <a:lstStyle/>
        <a:p>
          <a:r>
            <a:rPr lang="hr-HR" dirty="0"/>
            <a:t>Pojava buržoazije – sloj bogatog građanstva</a:t>
          </a:r>
          <a:endParaRPr lang="en-US" dirty="0"/>
        </a:p>
      </dgm:t>
    </dgm:pt>
    <dgm:pt modelId="{754E2C27-3B3E-4ECC-99CB-37943E917C4C}" type="parTrans" cxnId="{8773F3E8-58EF-4612-BBB0-A9223131449A}">
      <dgm:prSet/>
      <dgm:spPr/>
    </dgm:pt>
    <dgm:pt modelId="{30230639-BB63-4FEB-9ED9-59A2C6F3F733}" type="sibTrans" cxnId="{8773F3E8-58EF-4612-BBB0-A9223131449A}">
      <dgm:prSet/>
      <dgm:spPr/>
    </dgm:pt>
    <dgm:pt modelId="{11867091-2033-4051-BE5F-946CA538B882}">
      <dgm:prSet/>
      <dgm:spPr/>
      <dgm:t>
        <a:bodyPr/>
        <a:lstStyle/>
        <a:p>
          <a:r>
            <a:rPr lang="hr-HR" dirty="0"/>
            <a:t>Brži razvoj građanstva u zemljama pod utjecajem protestantizma</a:t>
          </a:r>
          <a:endParaRPr lang="en-US" dirty="0"/>
        </a:p>
      </dgm:t>
    </dgm:pt>
    <dgm:pt modelId="{3B2DC3DA-7480-471C-83D2-45D4718585E2}" type="parTrans" cxnId="{251A6035-AEC4-4970-B8AB-8D0487B912F5}">
      <dgm:prSet/>
      <dgm:spPr/>
    </dgm:pt>
    <dgm:pt modelId="{F447E927-E85C-4D1C-8416-DE599C643C89}" type="sibTrans" cxnId="{251A6035-AEC4-4970-B8AB-8D0487B912F5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00829A-BD2B-471E-BDA1-0BC7E1D660E4}" type="pres">
      <dgm:prSet presAssocID="{13B1320C-B0E0-4121-99E8-C1715566B879}" presName="spacer" presStyleCnt="0"/>
      <dgm:spPr/>
    </dgm:pt>
    <dgm:pt modelId="{8ADF1CCD-BE98-4501-983B-806FB57769FE}" type="pres">
      <dgm:prSet presAssocID="{9CAF1919-4D3E-4AE9-9FB6-026A6ECC14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9680F4-4C61-4C48-A643-8A9FFD983B96}" type="pres">
      <dgm:prSet presAssocID="{D0E0C2A3-5895-4A84-B1A9-56D4829D6410}" presName="spacer" presStyleCnt="0"/>
      <dgm:spPr/>
    </dgm:pt>
    <dgm:pt modelId="{E9B730BE-C10E-4D64-B6D1-DAA61A5D9A2C}" type="pres">
      <dgm:prSet presAssocID="{EF21F5D8-11D9-4C66-8AE6-A24BA9283E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9AB2B9-9BF9-47A1-A70A-AC0524EB0524}" type="pres">
      <dgm:prSet presAssocID="{E42993D4-8DA7-4D78-958A-2D216F59402D}" presName="spacer" presStyleCnt="0"/>
      <dgm:spPr/>
    </dgm:pt>
    <dgm:pt modelId="{A9C20999-6D8E-4D70-B693-A250B3593E81}" type="pres">
      <dgm:prSet presAssocID="{78FE9E7A-3045-47BB-8448-0684C38784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B42765-9806-425F-B6A2-2ED2022BF348}" type="pres">
      <dgm:prSet presAssocID="{30230639-BB63-4FEB-9ED9-59A2C6F3F733}" presName="spacer" presStyleCnt="0"/>
      <dgm:spPr/>
    </dgm:pt>
    <dgm:pt modelId="{365033E3-D8B9-4151-BAB7-800BF6E2AA50}" type="pres">
      <dgm:prSet presAssocID="{11867091-2033-4051-BE5F-946CA538B8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B5CC63-C15D-4F26-A2FD-7BAC5E7A4B70}" type="presOf" srcId="{9CAF1919-4D3E-4AE9-9FB6-026A6ECC14E3}" destId="{8ADF1CCD-BE98-4501-983B-806FB57769FE}" srcOrd="0" destOrd="0" presId="urn:microsoft.com/office/officeart/2005/8/layout/vList2"/>
    <dgm:cxn modelId="{A54160DC-875B-42B1-ADE6-C3E30B411353}" type="presOf" srcId="{EF21F5D8-11D9-4C66-8AE6-A24BA9283E30}" destId="{E9B730BE-C10E-4D64-B6D1-DAA61A5D9A2C}" srcOrd="0" destOrd="0" presId="urn:microsoft.com/office/officeart/2005/8/layout/vList2"/>
    <dgm:cxn modelId="{8773F3E8-58EF-4612-BBB0-A9223131449A}" srcId="{F042BD6B-747E-43AE-9F4F-59023577B107}" destId="{78FE9E7A-3045-47BB-8448-0684C3878474}" srcOrd="3" destOrd="0" parTransId="{754E2C27-3B3E-4ECC-99CB-37943E917C4C}" sibTransId="{30230639-BB63-4FEB-9ED9-59A2C6F3F733}"/>
    <dgm:cxn modelId="{296712C4-A61D-4AC0-898B-B010D6787720}" type="presOf" srcId="{11867091-2033-4051-BE5F-946CA538B882}" destId="{365033E3-D8B9-4151-BAB7-800BF6E2AA50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251A6035-AEC4-4970-B8AB-8D0487B912F5}" srcId="{F042BD6B-747E-43AE-9F4F-59023577B107}" destId="{11867091-2033-4051-BE5F-946CA538B882}" srcOrd="4" destOrd="0" parTransId="{3B2DC3DA-7480-471C-83D2-45D4718585E2}" sibTransId="{F447E927-E85C-4D1C-8416-DE599C643C89}"/>
    <dgm:cxn modelId="{297A65C3-5E39-4096-BD88-1022FB48BD0C}" srcId="{F042BD6B-747E-43AE-9F4F-59023577B107}" destId="{9CAF1919-4D3E-4AE9-9FB6-026A6ECC14E3}" srcOrd="1" destOrd="0" parTransId="{82F0FA9F-9714-43C3-8A95-1263E980552A}" sibTransId="{D0E0C2A3-5895-4A84-B1A9-56D4829D6410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A6A0D6C0-A0FF-437C-986A-4DC88A3F1051}" type="presOf" srcId="{78FE9E7A-3045-47BB-8448-0684C3878474}" destId="{A9C20999-6D8E-4D70-B693-A250B3593E81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4F2A9578-7E45-420D-9BA0-1C94CC925FA8}" srcId="{F042BD6B-747E-43AE-9F4F-59023577B107}" destId="{EF21F5D8-11D9-4C66-8AE6-A24BA9283E30}" srcOrd="2" destOrd="0" parTransId="{2255246A-506B-4088-BC37-1A695A7A8673}" sibTransId="{E42993D4-8DA7-4D78-958A-2D216F59402D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F355331B-6F88-4B0E-855B-F492E87EA2EB}" type="presParOf" srcId="{754F009A-23D7-4884-BB83-12793B6FE379}" destId="{D000829A-BD2B-471E-BDA1-0BC7E1D660E4}" srcOrd="1" destOrd="0" presId="urn:microsoft.com/office/officeart/2005/8/layout/vList2"/>
    <dgm:cxn modelId="{5054409B-46FC-4FC9-9C1F-F7433F4BD5FC}" type="presParOf" srcId="{754F009A-23D7-4884-BB83-12793B6FE379}" destId="{8ADF1CCD-BE98-4501-983B-806FB57769FE}" srcOrd="2" destOrd="0" presId="urn:microsoft.com/office/officeart/2005/8/layout/vList2"/>
    <dgm:cxn modelId="{B3161672-D004-4876-A0F0-73E63EAB1D93}" type="presParOf" srcId="{754F009A-23D7-4884-BB83-12793B6FE379}" destId="{B79680F4-4C61-4C48-A643-8A9FFD983B96}" srcOrd="3" destOrd="0" presId="urn:microsoft.com/office/officeart/2005/8/layout/vList2"/>
    <dgm:cxn modelId="{014B3879-055B-4ED9-A8E5-562870734AFF}" type="presParOf" srcId="{754F009A-23D7-4884-BB83-12793B6FE379}" destId="{E9B730BE-C10E-4D64-B6D1-DAA61A5D9A2C}" srcOrd="4" destOrd="0" presId="urn:microsoft.com/office/officeart/2005/8/layout/vList2"/>
    <dgm:cxn modelId="{5435DE23-737D-421E-AE11-70C04EEA665C}" type="presParOf" srcId="{754F009A-23D7-4884-BB83-12793B6FE379}" destId="{349AB2B9-9BF9-47A1-A70A-AC0524EB0524}" srcOrd="5" destOrd="0" presId="urn:microsoft.com/office/officeart/2005/8/layout/vList2"/>
    <dgm:cxn modelId="{94B9E60F-7672-4D65-9420-BB03680DCD26}" type="presParOf" srcId="{754F009A-23D7-4884-BB83-12793B6FE379}" destId="{A9C20999-6D8E-4D70-B693-A250B3593E81}" srcOrd="6" destOrd="0" presId="urn:microsoft.com/office/officeart/2005/8/layout/vList2"/>
    <dgm:cxn modelId="{81567389-E264-449D-8956-0F297EC5741F}" type="presParOf" srcId="{754F009A-23D7-4884-BB83-12793B6FE379}" destId="{B9B42765-9806-425F-B6A2-2ED2022BF348}" srcOrd="7" destOrd="0" presId="urn:microsoft.com/office/officeart/2005/8/layout/vList2"/>
    <dgm:cxn modelId="{115E8007-DE6F-41A6-98C3-C782D118E1E7}" type="presParOf" srcId="{754F009A-23D7-4884-BB83-12793B6FE379}" destId="{365033E3-D8B9-4151-BAB7-800BF6E2AA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42"/>
          <a:ext cx="5961345" cy="1073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Gradove zahvaća proces urbanizacije</a:t>
          </a:r>
          <a:endParaRPr lang="en-US" sz="2400" kern="1200" dirty="0"/>
        </a:p>
      </dsp:txBody>
      <dsp:txXfrm>
        <a:off x="0" y="42"/>
        <a:ext cx="5961345" cy="1073309"/>
      </dsp:txXfrm>
    </dsp:sp>
    <dsp:sp modelId="{8F0DDACB-3AB2-4DDF-AB9D-C9996D4DDB7B}">
      <dsp:nvSpPr>
        <dsp:cNvPr id="0" name=""/>
        <dsp:cNvSpPr/>
      </dsp:nvSpPr>
      <dsp:spPr>
        <a:xfrm>
          <a:off x="0" y="1085093"/>
          <a:ext cx="5961345" cy="107330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Urbanizacija – proces porasta gradskog stanovništva i preobražaj seoskih naselja u gradska</a:t>
          </a:r>
          <a:endParaRPr lang="en-US" sz="2400" kern="1200" dirty="0"/>
        </a:p>
      </dsp:txBody>
      <dsp:txXfrm>
        <a:off x="0" y="1085093"/>
        <a:ext cx="5961345" cy="1073309"/>
      </dsp:txXfrm>
    </dsp:sp>
    <dsp:sp modelId="{599E0ED2-568C-45F2-B231-8CDA4E44091D}">
      <dsp:nvSpPr>
        <dsp:cNvPr id="0" name=""/>
        <dsp:cNvSpPr/>
      </dsp:nvSpPr>
      <dsp:spPr>
        <a:xfrm>
          <a:off x="0" y="2170145"/>
          <a:ext cx="5961345" cy="10733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Proširenje gradskog područja na prigradska naselja</a:t>
          </a:r>
          <a:endParaRPr lang="en-US" sz="2400" kern="1200" dirty="0"/>
        </a:p>
      </dsp:txBody>
      <dsp:txXfrm>
        <a:off x="0" y="2170145"/>
        <a:ext cx="5961345" cy="1073309"/>
      </dsp:txXfrm>
    </dsp:sp>
    <dsp:sp modelId="{AF401A1E-A26D-44AF-86F2-2C99C50C4495}">
      <dsp:nvSpPr>
        <dsp:cNvPr id="0" name=""/>
        <dsp:cNvSpPr/>
      </dsp:nvSpPr>
      <dsp:spPr>
        <a:xfrm>
          <a:off x="0" y="3255196"/>
          <a:ext cx="5961345" cy="107330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Poticaj razvoju gradova daju velika geografska otkrića</a:t>
          </a:r>
          <a:endParaRPr lang="en-US" sz="2400" kern="1200" dirty="0"/>
        </a:p>
      </dsp:txBody>
      <dsp:txXfrm>
        <a:off x="0" y="3255196"/>
        <a:ext cx="5961345" cy="1073309"/>
      </dsp:txXfrm>
    </dsp:sp>
    <dsp:sp modelId="{A411FB5A-6810-465E-BAAD-BE7C896178F5}">
      <dsp:nvSpPr>
        <dsp:cNvPr id="0" name=""/>
        <dsp:cNvSpPr/>
      </dsp:nvSpPr>
      <dsp:spPr>
        <a:xfrm>
          <a:off x="0" y="4340248"/>
          <a:ext cx="5961345" cy="10733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na obali Atlantskog oceana prednjačili po veličini i bogatstvu</a:t>
          </a:r>
          <a:endParaRPr lang="en-US" sz="2400" kern="1200" dirty="0"/>
        </a:p>
      </dsp:txBody>
      <dsp:txXfrm>
        <a:off x="0" y="4340248"/>
        <a:ext cx="5961345" cy="1073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postaju središta političke vlasti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962C75DE-6A45-4FD1-BE48-C3A53CB95F6F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Grade se pravilne mreže ulica, trgovi, raskošne palače, crkve, upravne zgrade i javni objekti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9FEA188C-4045-4441-8649-CF20F7608C8B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Stambene četvrti  dobivaju manje pozornosti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253276D8-13CB-4313-8006-C918F99C712D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Stanovnici se bavili obrtom, trgovinom, manufakturnim radom i bankarstvom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Promjene u gospodarstvu i gospodarskim odnosima</a:t>
          </a:r>
          <a:endParaRPr lang="en-US" sz="2400" kern="1200" dirty="0"/>
        </a:p>
      </dsp:txBody>
      <dsp:txXfrm>
        <a:off x="0" y="2058"/>
        <a:ext cx="7037387" cy="900494"/>
      </dsp:txXfrm>
    </dsp:sp>
    <dsp:sp modelId="{A2E1CE7A-4129-4DED-BC9A-84C2AB049D76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Obrtnici i trgovci počinju se bogatiti</a:t>
          </a:r>
          <a:endParaRPr lang="en-US" sz="2400" kern="1200" dirty="0"/>
        </a:p>
      </dsp:txBody>
      <dsp:txXfrm>
        <a:off x="0" y="916193"/>
        <a:ext cx="7037387" cy="900494"/>
      </dsp:txXfrm>
    </dsp:sp>
    <dsp:sp modelId="{D3DEBAEC-F0A0-4E4A-9F96-F6671A7966EE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Nastaje novi društveni sloj – građanstvo</a:t>
          </a:r>
          <a:endParaRPr lang="en-US" sz="2400" kern="1200" dirty="0"/>
        </a:p>
      </dsp:txBody>
      <dsp:txXfrm>
        <a:off x="0" y="1830328"/>
        <a:ext cx="7037387" cy="900494"/>
      </dsp:txXfrm>
    </dsp:sp>
    <dsp:sp modelId="{B5C00919-C5B4-43F4-918B-E0233ABE01C1}">
      <dsp:nvSpPr>
        <dsp:cNvPr id="0" name=""/>
        <dsp:cNvSpPr/>
      </dsp:nvSpPr>
      <dsp:spPr>
        <a:xfrm>
          <a:off x="0" y="2744463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Gospodarstvo se dijeli na dva osnovna dijela:</a:t>
          </a:r>
          <a:endParaRPr lang="en-US" sz="2400" kern="1200" dirty="0"/>
        </a:p>
      </dsp:txBody>
      <dsp:txXfrm>
        <a:off x="0" y="2744463"/>
        <a:ext cx="7037387" cy="900494"/>
      </dsp:txXfrm>
    </dsp:sp>
    <dsp:sp modelId="{D20F9CDC-0EA1-4909-A660-8AC175B29978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„veliki posao” (golema ulaganja i velika količina proizvoda)</a:t>
          </a:r>
          <a:endParaRPr lang="en-US" sz="2400" kern="1200" dirty="0"/>
        </a:p>
      </dsp:txBody>
      <dsp:txXfrm>
        <a:off x="0" y="3658598"/>
        <a:ext cx="7037387" cy="900494"/>
      </dsp:txXfrm>
    </dsp:sp>
    <dsp:sp modelId="{F575FD9D-A553-4611-AFCA-2AE99BF4DE08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„mali posao” (sitni i srednji obrti, obiteljske tvrtke, uslužne djelatnosti)</a:t>
          </a:r>
          <a:endParaRPr lang="en-US" sz="2400" kern="1200" dirty="0"/>
        </a:p>
      </dsp:txBody>
      <dsp:txXfrm>
        <a:off x="0" y="4572733"/>
        <a:ext cx="7037387" cy="900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Obrtnička proizvodnja postupno prelazi u manufakturnu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25A2A17B-6A79-4AB0-8E0F-102A12E37886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Manufaktura – prijelazni oblik iz obrtničke radionice prema tvornici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53701A48-C02A-4786-B378-746305A2F061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Provedena podjela rada – svaki radnik obavljao jedan dio proizvodnje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768169B3-C4C8-45B6-8084-39DF18D1A580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Proizvodnja ubrzana i povećana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DFCC4BC6-66A2-42B6-9140-B11CAD0ACAE5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Manufakture su bile počeci industrije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717EC0-E6F1-46EE-A597-4AD04071994E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FE8E0-0514-4F6F-9FDA-F1A7F000B23B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Tekstilna industrija – jedna od najvažnijih industrijskih grana toga doba</a:t>
          </a:r>
          <a:endParaRPr lang="en-US" sz="2500" kern="1200" dirty="0"/>
        </a:p>
      </dsp:txBody>
      <dsp:txXfrm>
        <a:off x="328612" y="1392749"/>
        <a:ext cx="2957512" cy="1878020"/>
      </dsp:txXfrm>
    </dsp:sp>
    <dsp:sp modelId="{D4AF2D49-653D-49E9-AA91-363D73822350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8C10-9378-4099-BA57-04E1995CFC78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Razvoj manufaktura i opći gospodarski napredak</a:t>
          </a:r>
          <a:endParaRPr lang="en-US" sz="2500" kern="1200" dirty="0"/>
        </a:p>
      </dsp:txBody>
      <dsp:txXfrm>
        <a:off x="3943350" y="1392749"/>
        <a:ext cx="2957512" cy="1878020"/>
      </dsp:txXfrm>
    </dsp:sp>
    <dsp:sp modelId="{5D0EA11A-BD60-4C6F-947E-EA199DAC909D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0F863-EE04-4A53-8A1B-570E29FD3B40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Jačanje građanstva i postupna propast feudalizma</a:t>
          </a:r>
          <a:endParaRPr lang="en-US" sz="2500" kern="1200" dirty="0"/>
        </a:p>
      </dsp:txBody>
      <dsp:txXfrm>
        <a:off x="7558087" y="1392749"/>
        <a:ext cx="2957512" cy="18780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Razvojem tehnologije dolazi do sniženja cijena rada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EFD6A3E4-32F1-4D92-9528-300D763201F1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Pojeftinjuju hrana, odjeća i obrtnički proizvodi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A5174D09-DE98-4B50-A5DF-678D5D6BFCBC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Zlatno doba trgovine traje od XV. do polovice XVI. st.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741B77AF-C899-480B-8FC6-25C6D2DD0FC7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Razdoblje širenja ekspanzije – europske države postaju velesile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49AA253E-8345-4504-BE7E-5D41E272A0E0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Nagli razvoj Portugala, Španjolske, Engleske i Francuske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96956"/>
          <a:ext cx="6589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Obrtnici i trgovci od srednjeg vijeka nazivaju se građanima</a:t>
          </a:r>
          <a:endParaRPr lang="en-US" sz="2400" kern="1200" dirty="0"/>
        </a:p>
      </dsp:txBody>
      <dsp:txXfrm>
        <a:off x="0" y="96956"/>
        <a:ext cx="6589260" cy="954719"/>
      </dsp:txXfrm>
    </dsp:sp>
    <dsp:sp modelId="{8ADF1CCD-BE98-4501-983B-806FB57769FE}">
      <dsp:nvSpPr>
        <dsp:cNvPr id="0" name=""/>
        <dsp:cNvSpPr/>
      </dsp:nvSpPr>
      <dsp:spPr>
        <a:xfrm>
          <a:off x="0" y="1120796"/>
          <a:ext cx="6589260" cy="95471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Građanstvo nakon otkrića dobiva sve veću financijsku pomoć</a:t>
          </a:r>
          <a:endParaRPr lang="en-US" sz="2400" kern="1200" dirty="0"/>
        </a:p>
      </dsp:txBody>
      <dsp:txXfrm>
        <a:off x="0" y="1120796"/>
        <a:ext cx="6589260" cy="954719"/>
      </dsp:txXfrm>
    </dsp:sp>
    <dsp:sp modelId="{E9B730BE-C10E-4D64-B6D1-DAA61A5D9A2C}">
      <dsp:nvSpPr>
        <dsp:cNvPr id="0" name=""/>
        <dsp:cNvSpPr/>
      </dsp:nvSpPr>
      <dsp:spPr>
        <a:xfrm>
          <a:off x="0" y="2144636"/>
          <a:ext cx="6589260" cy="95471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građanstva i plemstva oko političke moći</a:t>
          </a:r>
          <a:endParaRPr lang="en-US" sz="2400" kern="1200" dirty="0"/>
        </a:p>
      </dsp:txBody>
      <dsp:txXfrm>
        <a:off x="0" y="2144636"/>
        <a:ext cx="6589260" cy="954719"/>
      </dsp:txXfrm>
    </dsp:sp>
    <dsp:sp modelId="{A9C20999-6D8E-4D70-B693-A250B3593E81}">
      <dsp:nvSpPr>
        <dsp:cNvPr id="0" name=""/>
        <dsp:cNvSpPr/>
      </dsp:nvSpPr>
      <dsp:spPr>
        <a:xfrm>
          <a:off x="0" y="3168476"/>
          <a:ext cx="6589260" cy="95471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Pojava buržoazije – sloj bogatog građanstva</a:t>
          </a:r>
          <a:endParaRPr lang="en-US" sz="2400" kern="1200" dirty="0"/>
        </a:p>
      </dsp:txBody>
      <dsp:txXfrm>
        <a:off x="0" y="3168476"/>
        <a:ext cx="6589260" cy="954719"/>
      </dsp:txXfrm>
    </dsp:sp>
    <dsp:sp modelId="{365033E3-D8B9-4151-BAB7-800BF6E2AA50}">
      <dsp:nvSpPr>
        <dsp:cNvPr id="0" name=""/>
        <dsp:cNvSpPr/>
      </dsp:nvSpPr>
      <dsp:spPr>
        <a:xfrm>
          <a:off x="0" y="4192316"/>
          <a:ext cx="6589260" cy="954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Brži razvoj građanstva u zemljama pod utjecajem protestantizma</a:t>
          </a:r>
          <a:endParaRPr lang="en-US" sz="2400" kern="1200" dirty="0"/>
        </a:p>
      </dsp:txBody>
      <dsp:txXfrm>
        <a:off x="0" y="4192316"/>
        <a:ext cx="6589260" cy="95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Najstarija poznata slika Lisabona iz XIV. st., portugalskoga grada koji se iznimno obogatio upravo zbog moreplovstva i trgovine.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Karta Berlina i </a:t>
            </a:r>
            <a:r>
              <a:rPr lang="hr-HR" dirty="0" err="1"/>
              <a:t>Cöllna</a:t>
            </a:r>
            <a:r>
              <a:rPr lang="hr-HR" dirty="0"/>
              <a:t> iz XVII.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Manufaktura knjiga. Svaki radnik radi jedan dio posla.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manufakture porculana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Razvoj gradova u ranome novom vijeku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Razvoj gradova u ranome novom vijeku</a:t>
            </a:r>
          </a:p>
        </p:txBody>
      </p:sp>
      <p:sp>
        <p:nvSpPr>
          <p:cNvPr id="87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ka na kojoj se prikazuje zgrada, fotografija, staro, sjedenje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5" b="117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C173CB4-DBF6-4289-8980-D61DEA99A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4" y="5940201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0A48762B-F65F-4924-9454-1B842D07E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157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2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4138890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Slika 4" descr="Slika na kojoj se prikazuje transport, plovilo, čamac, staro&#10;&#10;Opis je automatski generiran">
            <a:extLst>
              <a:ext uri="{FF2B5EF4-FFF2-40B4-BE49-F238E27FC236}">
                <a16:creationId xmlns:a16="http://schemas.microsoft.com/office/drawing/2014/main" xmlns="" id="{C45BDA31-1B3B-4F46-B5A0-3207042C2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30" r="-1" b="-1"/>
          <a:stretch/>
        </p:blipFill>
        <p:spPr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</a:rPr>
              <a:t>Razvoj gradova u ranome novom vijeku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4E73BA8-03AE-49EA-99EB-656161F7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48" y="6007608"/>
            <a:ext cx="8677656" cy="4023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>
                <a:solidFill>
                  <a:schemeClr val="bg1"/>
                </a:solidFill>
              </a:rPr>
              <a:t>Brodovi postaju sve veći kako bi mogli što više prevoziti trgovačke robe.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D271966-7C2E-4B42-914A-5090B1AC8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46" y="6017432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CB66774C-0A23-4794-9788-4C0FD756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5151" y="-20204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590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Građanstvo kao novi sloj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18721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57D9A5-B0E6-43E8-854F-D4931B715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06046"/>
            <a:ext cx="302150" cy="544586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0EFBE6-8B0F-4D1C-B2EE-D3AEDEA9E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421" y="-54002"/>
            <a:ext cx="5227274" cy="2135867"/>
          </a:xfrm>
        </p:spPr>
        <p:txBody>
          <a:bodyPr anchor="b">
            <a:normAutofit/>
          </a:bodyPr>
          <a:lstStyle/>
          <a:p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Građanstvo kao novi sloj</a:t>
            </a:r>
            <a:endParaRPr lang="hr-HR" sz="4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7" r="13436" b="-3"/>
          <a:stretch/>
        </p:blipFill>
        <p:spPr>
          <a:xfrm>
            <a:off x="269352" y="706029"/>
            <a:ext cx="1977801" cy="5438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1777"/>
          <a:stretch/>
        </p:blipFill>
        <p:spPr>
          <a:xfrm>
            <a:off x="8302348" y="688133"/>
            <a:ext cx="3063310" cy="54458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9E3884E-7228-4DA0-94CE-37799581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74" y="2718287"/>
            <a:ext cx="5653450" cy="3095445"/>
          </a:xfrm>
        </p:spPr>
        <p:txBody>
          <a:bodyPr anchor="t">
            <a:normAutofit/>
          </a:bodyPr>
          <a:lstStyle/>
          <a:p>
            <a:r>
              <a:rPr lang="hr-HR" sz="2400" dirty="0"/>
              <a:t>Mijenja se stil i način odijevanja</a:t>
            </a:r>
          </a:p>
          <a:p>
            <a:r>
              <a:rPr lang="hr-HR" sz="2400" dirty="0"/>
              <a:t>Muškarci više ne nose dugu i široku odjeću s naborima</a:t>
            </a:r>
          </a:p>
          <a:p>
            <a:r>
              <a:rPr lang="hr-HR" sz="2400" dirty="0"/>
              <a:t>Duge haljine postaju isključivo ženska odjeća</a:t>
            </a:r>
          </a:p>
          <a:p>
            <a:r>
              <a:rPr lang="hr-HR" sz="2400" dirty="0"/>
              <a:t>Muškarci isključivo nose hlače – muški simbol i povlastica</a:t>
            </a:r>
          </a:p>
          <a:p>
            <a:endParaRPr lang="en-US" sz="1800" dirty="0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xmlns="" id="{869A8533-C880-450A-8B51-24EAD5DEF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9087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933840-2FE0-4C87-8152-BCD86E6F9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708F133-D5B7-4B08-9126-313FDF7DDF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7BB7BDB-2D29-420C-908E-0E6396E49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993" y="6020258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F64DA68D-5924-47C1-9561-004D018F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0592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360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Građanstvo kao novi sloj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C52424EF-1744-440A-AB13-821B795A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2850173"/>
            <a:ext cx="6586489" cy="3785419"/>
          </a:xfrm>
        </p:spPr>
        <p:txBody>
          <a:bodyPr>
            <a:normAutofit/>
          </a:bodyPr>
          <a:lstStyle/>
          <a:p>
            <a:r>
              <a:rPr lang="hr-HR" sz="2400" dirty="0"/>
              <a:t>Piramida društvenih odnosa u kasnome srednjem vijeku i ranome novom vijeku. Građanstvo je u ranome novom vijeku počelo dobivati sve važniju ulogu u društvu. Usporedite srednjovjekovnu društvenu piramidu sa str. 30 s ovom društvenom piramidom. Navedite sličnosti i razlike.</a:t>
            </a:r>
            <a:endParaRPr lang="en-US" sz="2400" dirty="0"/>
          </a:p>
        </p:txBody>
      </p:sp>
      <p:pic>
        <p:nvPicPr>
          <p:cNvPr id="4" name="Content Placeholder 3" descr="Slika na kojoj se prikazuje krevet&#10;&#10;Opis je automatski generira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1" r="3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B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9B5D5DC-42A4-48BF-9FFB-F1926D554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751" y="5527516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61C051C3-2717-453D-A933-41A8505D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9345" y="-1254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0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Građanstvo kao novi sloj</a:t>
            </a:r>
            <a:endParaRPr lang="hr-HR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9" r="2" b="2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41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0A2AC09-A8A5-4DF3-8E2A-05D0FD42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hr-HR" sz="1800" dirty="0"/>
              <a:t>Promotrite slike u udžbeniku na stranici 144., pročitajte tekst uz njih i odgovorite na pitanja.</a:t>
            </a:r>
            <a:endParaRPr lang="en-US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E84106D-2FC8-40EA-91A3-EB9FEA2F1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070" y="5850511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CCF13289-5FDB-4C72-97E5-F24067BA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7761" y="-3615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062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Urbanizacija – proces porasta gradskog stanovništva i preobražaj seoskih naselja u gradska</a:t>
            </a:r>
            <a:endParaRPr lang="en-US" sz="2400" dirty="0"/>
          </a:p>
          <a:p>
            <a:pPr lvl="0"/>
            <a:r>
              <a:rPr lang="hr-HR" sz="2400" dirty="0"/>
              <a:t>Proširenje gradskog područja na prigradska naselja</a:t>
            </a:r>
            <a:endParaRPr lang="en-US" sz="2400" dirty="0"/>
          </a:p>
          <a:p>
            <a:pPr lvl="0"/>
            <a:r>
              <a:rPr lang="hr-HR" sz="2400" dirty="0"/>
              <a:t>Poticaj razvoju gradova daju velika geografska otkrića</a:t>
            </a:r>
            <a:endParaRPr lang="en-US" sz="2400" dirty="0"/>
          </a:p>
          <a:p>
            <a:pPr lvl="0"/>
            <a:r>
              <a:rPr lang="hr-HR" sz="2400" dirty="0"/>
              <a:t>Gradovi na obali Atlantskog oceana prednjačili po veličini i bogatstvu</a:t>
            </a:r>
          </a:p>
          <a:p>
            <a:r>
              <a:rPr lang="hr-HR" sz="2400" dirty="0"/>
              <a:t>Gradovi postaju središta političke vlasti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620273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Grade se pravilne mreže ulica, trgovi, raskošne palače, crkve, upravne zgrade i javni objekti</a:t>
            </a:r>
            <a:endParaRPr lang="en-US" sz="2400" dirty="0"/>
          </a:p>
          <a:p>
            <a:pPr lvl="0"/>
            <a:r>
              <a:rPr lang="hr-HR" sz="2400" dirty="0"/>
              <a:t>Stambene četvrti  dobivaju manje pozornosti</a:t>
            </a:r>
            <a:endParaRPr lang="en-US" sz="2400" dirty="0"/>
          </a:p>
          <a:p>
            <a:pPr lvl="0"/>
            <a:r>
              <a:rPr lang="hr-HR" sz="2400" dirty="0"/>
              <a:t>Stanovnici se bavili obrtom, trgovinom, manufakturnim radom i bankarstvom</a:t>
            </a:r>
          </a:p>
          <a:p>
            <a:pPr lvl="0"/>
            <a:r>
              <a:rPr lang="hr-HR" sz="2400" dirty="0"/>
              <a:t>Obrtnici i trgovci počinju se bogatiti</a:t>
            </a:r>
            <a:endParaRPr lang="en-US" sz="2400" dirty="0"/>
          </a:p>
          <a:p>
            <a:pPr lvl="0"/>
            <a:r>
              <a:rPr lang="hr-HR" sz="2400" dirty="0"/>
              <a:t>Nastaje novi društveni sloj – građanstvo</a:t>
            </a:r>
          </a:p>
          <a:p>
            <a:pPr lvl="0"/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764" y="2132856"/>
            <a:ext cx="6829532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Gospodarstvo se dijeli na dva osnovna dijela:</a:t>
            </a:r>
            <a:endParaRPr lang="en-US" sz="2400" dirty="0"/>
          </a:p>
          <a:p>
            <a:pPr lvl="0"/>
            <a:r>
              <a:rPr lang="hr-HR" sz="2400" dirty="0"/>
              <a:t>- „veliki posao” (golema ulaganja i velika količina proizvoda)</a:t>
            </a:r>
            <a:endParaRPr lang="en-US" sz="2400" dirty="0"/>
          </a:p>
          <a:p>
            <a:pPr lvl="0"/>
            <a:r>
              <a:rPr lang="hr-HR" sz="2400" dirty="0"/>
              <a:t>- „mali posao” (sitni i srednji obrti, obiteljske tvrtke, uslužne djelatnosti)</a:t>
            </a:r>
          </a:p>
          <a:p>
            <a:pPr lvl="0"/>
            <a:r>
              <a:rPr lang="hr-HR" sz="2400" dirty="0"/>
              <a:t>Manufaktura – prijelazni oblik iz obrtničke radionice prema tvornici</a:t>
            </a:r>
            <a:endParaRPr lang="en-US" sz="2400" dirty="0"/>
          </a:p>
          <a:p>
            <a:pPr lvl="0"/>
            <a:r>
              <a:rPr lang="hr-HR" sz="2400" dirty="0"/>
              <a:t>Provedena podjela rada – svaki radnik obavljao jedan dio proizvodnje</a:t>
            </a:r>
          </a:p>
          <a:p>
            <a:r>
              <a:rPr lang="hr-HR" sz="2400" dirty="0"/>
              <a:t>Jačanje građanstva i postupna propast feudalizma</a:t>
            </a:r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092805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52C54-8E83-411C-A670-CE93B46B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9D4604-0393-41CE-9F03-020A95320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674" y="2132856"/>
            <a:ext cx="6747918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Razvojem tehnologije dolazi do sniženja cijena rada</a:t>
            </a:r>
            <a:endParaRPr lang="en-US" sz="2400" dirty="0"/>
          </a:p>
          <a:p>
            <a:pPr lvl="0"/>
            <a:r>
              <a:rPr lang="hr-HR" sz="2400" dirty="0"/>
              <a:t>Pojeftinjuju hrana, odjeća i obrtnički proizvodi</a:t>
            </a:r>
          </a:p>
          <a:p>
            <a:pPr lvl="0"/>
            <a:r>
              <a:rPr lang="hr-HR" sz="2400" dirty="0"/>
              <a:t>Zlatno doba trgovine traje od XV. do polovice XVI. st.</a:t>
            </a:r>
            <a:endParaRPr lang="en-US" sz="2400" dirty="0"/>
          </a:p>
          <a:p>
            <a:pPr lvl="0"/>
            <a:r>
              <a:rPr lang="hr-HR" sz="2400" dirty="0"/>
              <a:t>Razdoblje širenja ekspanzije – europske države postaju velesile</a:t>
            </a:r>
          </a:p>
          <a:p>
            <a:pPr lvl="0"/>
            <a:r>
              <a:rPr lang="hr-HR" sz="2400" dirty="0"/>
              <a:t>Pojava buržoazije – sloj bogatog građanstva</a:t>
            </a:r>
            <a:endParaRPr lang="en-US" sz="2400" dirty="0"/>
          </a:p>
          <a:p>
            <a:pPr lvl="0"/>
            <a:r>
              <a:rPr lang="hr-HR" sz="2400" dirty="0"/>
              <a:t>Brži razvoj građanstva u zemljama pod utjecajem protestantizma</a:t>
            </a:r>
          </a:p>
          <a:p>
            <a:r>
              <a:rPr lang="hr-HR" sz="2400" dirty="0"/>
              <a:t>Mijenja se stil i način odijevanja</a:t>
            </a:r>
            <a:endParaRPr lang="en-US" sz="2400" dirty="0"/>
          </a:p>
          <a:p>
            <a:pPr lvl="0"/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AC730F6-4307-420B-BA96-7F94728E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0D743963-0C90-4D54-B2FE-4477F551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31431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158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lika na kojoj se prikazuje tekst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87" b="19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Razvoj gradova u ranome novom vijeku</a:t>
            </a:r>
          </a:p>
        </p:txBody>
      </p: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F5FBD80-A228-449E-BC66-F3A2AA3BF30F}"/>
              </a:ext>
            </a:extLst>
          </p:cNvPr>
          <p:cNvSpPr txBox="1"/>
          <p:nvPr/>
        </p:nvSpPr>
        <p:spPr>
          <a:xfrm>
            <a:off x="2279576" y="0"/>
            <a:ext cx="8006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Najstarija poznata slika Lisabona iz XIV. st., portugalskoga grada koji se iznimno obogatio upravo zbog moreplovstva i trgovine.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1651A48-F918-4358-88F6-C70AF125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45" y="6056693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29659C5-9497-47A9-805D-1D257B58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5942" y="-2366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671239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en-US" sz="3400">
              <a:solidFill>
                <a:srgbClr val="303030"/>
              </a:solidFill>
            </a:endParaRPr>
          </a:p>
        </p:txBody>
      </p:sp>
      <p:pic>
        <p:nvPicPr>
          <p:cNvPr id="3" name="Content Placeholder 2" descr="Slika na kojoj se prikazuje kart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3809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xmlns="" id="{29726B87-19DD-4523-85A6-2722082D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Promotrite sliku u udžbeniku na stranici 140., pročitajte izvor i odgovorite na pitanja.</a:t>
            </a:r>
            <a:endParaRPr lang="en-U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C6983E7-FDA5-4C81-B49A-1BD3A2722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6040892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D7665C5B-4946-4A6D-88D1-4D861F98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707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654708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59353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B068B58-6F94-4AFF-A8A7-18573884D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E5B028C-7535-45E5-9D2C-32C50D0E0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/>
              <a:t>Razvoj gradova u ranome novom vijeku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5F5F647-9BCE-47A7-AC6F-F6BA1005295A}"/>
              </a:ext>
            </a:extLst>
          </p:cNvPr>
          <p:cNvSpPr txBox="1"/>
          <p:nvPr/>
        </p:nvSpPr>
        <p:spPr>
          <a:xfrm>
            <a:off x="1191966" y="2965593"/>
            <a:ext cx="4997189" cy="294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Promotrite sliku u udžbeniku na stranici 141., pročitajte izvor i odgovorite na pitanja.</a:t>
            </a:r>
          </a:p>
        </p:txBody>
      </p:sp>
      <p:pic>
        <p:nvPicPr>
          <p:cNvPr id="3" name="Picture 2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3" r="12615"/>
          <a:stretch/>
        </p:blipFill>
        <p:spPr>
          <a:xfrm>
            <a:off x="6575741" y="895610"/>
            <a:ext cx="4890576" cy="50580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683D455-4945-4568-A075-266E9682E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952" y="5962390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D6C664C-E699-4F5C-8B98-85B98A28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643" y="17918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Razvoj gradova u ranome novom vijeku</a:t>
            </a:r>
            <a:endParaRPr lang="hr-HR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789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8E90C32-4E27-4A6B-98BB-5C3CAF015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5999085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B0581CF-2D90-46C2-8287-C5025DB6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6965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781</Words>
  <Application>Microsoft Office PowerPoint</Application>
  <PresentationFormat>Custom</PresentationFormat>
  <Paragraphs>96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Razvoj gradova u ranome novom vijeku</vt:lpstr>
      <vt:lpstr>Građanstvo kao novi sloj</vt:lpstr>
      <vt:lpstr>Građanstvo kao novi sloj</vt:lpstr>
      <vt:lpstr>Građanstvo kao novi sloj</vt:lpstr>
      <vt:lpstr>Građanstvo kao novi sloj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gradova u ranome novom vijeku</dc:title>
  <dc:creator>Ivan Cuzic</dc:creator>
  <cp:lastModifiedBy>dvukelic</cp:lastModifiedBy>
  <cp:revision>3</cp:revision>
  <dcterms:created xsi:type="dcterms:W3CDTF">2020-10-04T21:38:52Z</dcterms:created>
  <dcterms:modified xsi:type="dcterms:W3CDTF">2020-10-07T08:13:00Z</dcterms:modified>
</cp:coreProperties>
</file>